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
  </p:handoutMasterIdLst>
  <p:sldIdLst>
    <p:sldId id="271" r:id="rId2"/>
    <p:sldId id="272" r:id="rId3"/>
  </p:sldIdLst>
  <p:sldSz cx="14400213" cy="32399288"/>
  <p:notesSz cx="7104063" cy="10234613"/>
  <p:custDataLst>
    <p:tags r:id="rId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8" userDrawn="1">
          <p15:clr>
            <a:srgbClr val="A4A3A4"/>
          </p15:clr>
        </p15:guide>
        <p15:guide id="2" pos="45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B7F"/>
    <a:srgbClr val="3D5FAC"/>
    <a:srgbClr val="BED7EE"/>
    <a:srgbClr val="D0E3F3"/>
    <a:srgbClr val="FAA6A6"/>
    <a:srgbClr val="F26421"/>
    <a:srgbClr val="F49C70"/>
    <a:srgbClr val="4F6BB2"/>
    <a:srgbClr val="1D4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632" autoAdjust="0"/>
    <p:restoredTop sz="48504"/>
  </p:normalViewPr>
  <p:slideViewPr>
    <p:cSldViewPr snapToGrid="0" showGuides="1">
      <p:cViewPr>
        <p:scale>
          <a:sx n="25" d="100"/>
          <a:sy n="25" d="100"/>
        </p:scale>
        <p:origin x="1776" y="-1157"/>
      </p:cViewPr>
      <p:guideLst>
        <p:guide orient="horz" pos="10208"/>
        <p:guide pos="4525"/>
      </p:guideLst>
    </p:cSldViewPr>
  </p:slideViewPr>
  <p:notesTextViewPr>
    <p:cViewPr>
      <p:scale>
        <a:sx n="1" d="1"/>
        <a:sy n="1" d="1"/>
      </p:scale>
      <p:origin x="0" y="0"/>
    </p:cViewPr>
  </p:notesTextViewPr>
  <p:notesViewPr>
    <p:cSldViewPr snapToGrid="0">
      <p:cViewPr varScale="1">
        <p:scale>
          <a:sx n="44" d="100"/>
          <a:sy n="44"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gs" Target="tags/tag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0861F2CA-B7DB-4E22-AC4B-1808E692802E}" type="datetimeFigureOut">
              <a:rPr lang="en-US" smtClean="0"/>
              <a:t>2/3/2025</a:t>
            </a:fld>
            <a:endParaRPr lang="en-US"/>
          </a:p>
        </p:txBody>
      </p:sp>
      <p:sp>
        <p:nvSpPr>
          <p:cNvPr id="4" name="Footer Placeholder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78FE12C3-70A4-498B-B6A7-FF4DF818821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8F33158A-D4AC-B347-9952-4F7A60F25743}" type="datetimeFigureOut">
              <a:rPr lang="en-US" smtClean="0"/>
              <a:t>2/3/2025</a:t>
            </a:fld>
            <a:endParaRPr lang="en-US"/>
          </a:p>
        </p:txBody>
      </p:sp>
      <p:sp>
        <p:nvSpPr>
          <p:cNvPr id="4" name="Slide Image Placeholder 3"/>
          <p:cNvSpPr>
            <a:spLocks noGrp="1" noRot="1" noChangeAspect="1"/>
          </p:cNvSpPr>
          <p:nvPr>
            <p:ph type="sldImg" idx="2"/>
          </p:nvPr>
        </p:nvSpPr>
        <p:spPr>
          <a:xfrm>
            <a:off x="2784475" y="1279525"/>
            <a:ext cx="153670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6C89ABA-022D-6C49-8BE0-69031419657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Rounded Corners 7"/>
          <p:cNvSpPr/>
          <p:nvPr userDrawn="1"/>
        </p:nvSpPr>
        <p:spPr>
          <a:xfrm>
            <a:off x="80715" y="51504"/>
            <a:ext cx="14279587" cy="1583702"/>
          </a:xfrm>
          <a:prstGeom prst="roundRect">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11" y="32998"/>
            <a:ext cx="1648301" cy="1583702"/>
          </a:xfrm>
          <a:prstGeom prst="rect">
            <a:avLst/>
          </a:prstGeom>
        </p:spPr>
      </p:pic>
      <p:sp>
        <p:nvSpPr>
          <p:cNvPr id="15" name="Rectangle 2"/>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6" name="Rectangle 6"/>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7511" y="-35670"/>
            <a:ext cx="3254527" cy="1583702"/>
          </a:xfrm>
          <a:prstGeom prst="rect">
            <a:avLst/>
          </a:prstGeom>
          <a:effectLst>
            <a:outerShdw blurRad="50800" dist="50800" dir="5400000" algn="ctr" rotWithShape="0">
              <a:srgbClr val="000000">
                <a:alpha val="0"/>
              </a:srgbClr>
            </a:outerShdw>
          </a:effectLst>
        </p:spPr>
      </p:pic>
      <p:sp>
        <p:nvSpPr>
          <p:cNvPr id="32" name="Rectangle: Rounded Corners 31"/>
          <p:cNvSpPr/>
          <p:nvPr userDrawn="1"/>
        </p:nvSpPr>
        <p:spPr>
          <a:xfrm>
            <a:off x="-1130300" y="30815585"/>
            <a:ext cx="16395700" cy="1583703"/>
          </a:xfrm>
          <a:prstGeom prst="roundRect">
            <a:avLst>
              <a:gd name="adj" fmla="val 0"/>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33" name="Group 32"/>
          <p:cNvGrpSpPr/>
          <p:nvPr userDrawn="1"/>
        </p:nvGrpSpPr>
        <p:grpSpPr>
          <a:xfrm>
            <a:off x="88675" y="30902759"/>
            <a:ext cx="13024395" cy="1438653"/>
            <a:chOff x="459833" y="30878276"/>
            <a:chExt cx="13807385" cy="1448491"/>
          </a:xfrm>
        </p:grpSpPr>
        <p:pic>
          <p:nvPicPr>
            <p:cNvPr id="34"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0006" y="30948495"/>
              <a:ext cx="8580275" cy="1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A close up of a sig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3" y="30878276"/>
              <a:ext cx="1407539" cy="1448491"/>
            </a:xfrm>
            <a:prstGeom prst="rect">
              <a:avLst/>
            </a:prstGeom>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t="12133" b="17686"/>
            <a:stretch>
              <a:fillRect/>
            </a:stretch>
          </p:blipFill>
          <p:spPr>
            <a:xfrm>
              <a:off x="10850282" y="30982026"/>
              <a:ext cx="3416936" cy="1274524"/>
            </a:xfrm>
            <a:prstGeom prst="rect">
              <a:avLst/>
            </a:prstGeom>
            <a:effectLst>
              <a:outerShdw blurRad="50800" dist="50800" dir="5400000" algn="ctr" rotWithShape="0">
                <a:srgbClr val="000000">
                  <a:alpha val="0"/>
                </a:srgbClr>
              </a:outerShdw>
            </a:effectLst>
          </p:spPr>
        </p:pic>
      </p:grpSp>
      <p:cxnSp>
        <p:nvCxnSpPr>
          <p:cNvPr id="40" name="Straight Connector 39"/>
          <p:cNvCxnSpPr/>
          <p:nvPr userDrawn="1"/>
        </p:nvCxnSpPr>
        <p:spPr>
          <a:xfrm flipH="1">
            <a:off x="57748" y="30735975"/>
            <a:ext cx="14342465" cy="79610"/>
          </a:xfrm>
          <a:prstGeom prst="line">
            <a:avLst/>
          </a:prstGeom>
          <a:ln w="412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p:cNvPicPr>
            <a:picLocks noChangeAspect="1"/>
          </p:cNvPicPr>
          <p:nvPr userDrawn="1"/>
        </p:nvPicPr>
        <p:blipFill>
          <a:blip r:embed="rId6"/>
          <a:stretch>
            <a:fillRect/>
          </a:stretch>
        </p:blipFill>
        <p:spPr>
          <a:xfrm>
            <a:off x="12945996" y="30848888"/>
            <a:ext cx="1526042" cy="141146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90000" y="1725000"/>
            <a:ext cx="12420000" cy="626250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990000" y="8625000"/>
            <a:ext cx="12420000" cy="20557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990000" y="30030002"/>
            <a:ext cx="3240000" cy="1725000"/>
          </a:xfrm>
          <a:prstGeom prst="rect">
            <a:avLst/>
          </a:prstGeom>
        </p:spPr>
        <p:txBody>
          <a:bodyPr vert="horz" lIns="91440" tIns="45720" rIns="91440" bIns="45720" rtlCol="0" anchor="ctr"/>
          <a:lstStyle>
            <a:lvl1pPr algn="l">
              <a:defRPr sz="1890">
                <a:solidFill>
                  <a:schemeClr val="tx1">
                    <a:tint val="75000"/>
                  </a:schemeClr>
                </a:solidFill>
              </a:defRPr>
            </a:lvl1pPr>
          </a:lstStyle>
          <a:p>
            <a:fld id="{82F288E0-7875-42C4-84C8-98DBBD3BF4D2}" type="datetimeFigureOut">
              <a:rPr lang="zh-CN" altLang="en-US" smtClean="0"/>
              <a:t>2025/2/3</a:t>
            </a:fld>
            <a:endParaRPr lang="zh-CN" altLang="en-US"/>
          </a:p>
        </p:txBody>
      </p:sp>
      <p:sp>
        <p:nvSpPr>
          <p:cNvPr id="5" name="页脚占位符 4"/>
          <p:cNvSpPr>
            <a:spLocks noGrp="1"/>
          </p:cNvSpPr>
          <p:nvPr>
            <p:ph type="ftr" sz="quarter" idx="3"/>
          </p:nvPr>
        </p:nvSpPr>
        <p:spPr>
          <a:xfrm>
            <a:off x="4770000" y="30030002"/>
            <a:ext cx="4860000" cy="1725000"/>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170000" y="30030002"/>
            <a:ext cx="3240000" cy="1725000"/>
          </a:xfrm>
          <a:prstGeom prst="rect">
            <a:avLst/>
          </a:prstGeom>
        </p:spPr>
        <p:txBody>
          <a:bodyPr vert="horz" lIns="91440" tIns="45720" rIns="91440" bIns="45720" rtlCol="0" anchor="ctr"/>
          <a:lstStyle>
            <a:lvl1pPr algn="r">
              <a:defRPr sz="189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1440180" rtl="0" eaLnBrk="1" latinLnBrk="0" hangingPunct="1">
        <a:lnSpc>
          <a:spcPct val="90000"/>
        </a:lnSpc>
        <a:spcBef>
          <a:spcPct val="0"/>
        </a:spcBef>
        <a:buNone/>
        <a:defRPr sz="6930" kern="1200">
          <a:solidFill>
            <a:schemeClr val="tx1"/>
          </a:solidFill>
          <a:latin typeface="+mj-lt"/>
          <a:ea typeface="+mj-ea"/>
          <a:cs typeface="+mj-cs"/>
        </a:defRPr>
      </a:lvl1pPr>
    </p:titleStyle>
    <p:bodyStyle>
      <a:lvl1pPr marL="360045" indent="-359410" algn="l" defTabSz="1440180" rtl="0" eaLnBrk="1" latinLnBrk="0" hangingPunct="1">
        <a:lnSpc>
          <a:spcPct val="90000"/>
        </a:lnSpc>
        <a:spcBef>
          <a:spcPts val="1575"/>
        </a:spcBef>
        <a:buFont typeface="Arial" panose="020B0604020202020204" pitchFamily="34" charset="0"/>
        <a:buChar char="•"/>
        <a:defRPr sz="4410" kern="1200">
          <a:solidFill>
            <a:schemeClr val="tx1"/>
          </a:solidFill>
          <a:latin typeface="+mn-lt"/>
          <a:ea typeface="+mn-ea"/>
          <a:cs typeface="+mn-cs"/>
        </a:defRPr>
      </a:lvl1pPr>
      <a:lvl2pPr marL="1080135" indent="-359410" algn="l" defTabSz="1440180" rtl="0" eaLnBrk="1" latinLnBrk="0" hangingPunct="1">
        <a:lnSpc>
          <a:spcPct val="90000"/>
        </a:lnSpc>
        <a:spcBef>
          <a:spcPct val="158000"/>
        </a:spcBef>
        <a:buFont typeface="Arial" panose="020B0604020202020204" pitchFamily="34" charset="0"/>
        <a:buChar char="•"/>
        <a:defRPr sz="3780" kern="1200">
          <a:solidFill>
            <a:schemeClr val="tx1"/>
          </a:solidFill>
          <a:latin typeface="+mn-lt"/>
          <a:ea typeface="+mn-ea"/>
          <a:cs typeface="+mn-cs"/>
        </a:defRPr>
      </a:lvl2pPr>
      <a:lvl3pPr marL="1800225" indent="-359410" algn="l" defTabSz="1440180" rtl="0" eaLnBrk="1" latinLnBrk="0" hangingPunct="1">
        <a:lnSpc>
          <a:spcPct val="90000"/>
        </a:lnSpc>
        <a:spcBef>
          <a:spcPct val="158000"/>
        </a:spcBef>
        <a:buFont typeface="Arial" panose="020B0604020202020204" pitchFamily="34" charset="0"/>
        <a:buChar char="•"/>
        <a:defRPr sz="3150" kern="1200">
          <a:solidFill>
            <a:schemeClr val="tx1"/>
          </a:solidFill>
          <a:latin typeface="+mn-lt"/>
          <a:ea typeface="+mn-ea"/>
          <a:cs typeface="+mn-cs"/>
        </a:defRPr>
      </a:lvl3pPr>
      <a:lvl4pPr marL="2520315"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4pPr>
      <a:lvl5pPr marL="323977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5pPr>
      <a:lvl6pPr marL="395986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6pPr>
      <a:lvl7pPr marL="467995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7pPr>
      <a:lvl8pPr marL="540004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8pPr>
      <a:lvl9pPr marL="612013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40180" rtl="0" eaLnBrk="1" latinLnBrk="0" hangingPunct="1">
        <a:defRPr sz="2835" kern="1200">
          <a:solidFill>
            <a:schemeClr val="tx1"/>
          </a:solidFill>
          <a:latin typeface="+mn-lt"/>
          <a:ea typeface="+mn-ea"/>
          <a:cs typeface="+mn-cs"/>
        </a:defRPr>
      </a:lvl1pPr>
      <a:lvl2pPr marL="720090" algn="l" defTabSz="1440180" rtl="0" eaLnBrk="1" latinLnBrk="0" hangingPunct="1">
        <a:defRPr sz="2835" kern="1200">
          <a:solidFill>
            <a:schemeClr val="tx1"/>
          </a:solidFill>
          <a:latin typeface="+mn-lt"/>
          <a:ea typeface="+mn-ea"/>
          <a:cs typeface="+mn-cs"/>
        </a:defRPr>
      </a:lvl2pPr>
      <a:lvl3pPr marL="1440180" algn="l" defTabSz="1440180" rtl="0" eaLnBrk="1" latinLnBrk="0" hangingPunct="1">
        <a:defRPr sz="2835" kern="1200">
          <a:solidFill>
            <a:schemeClr val="tx1"/>
          </a:solidFill>
          <a:latin typeface="+mn-lt"/>
          <a:ea typeface="+mn-ea"/>
          <a:cs typeface="+mn-cs"/>
        </a:defRPr>
      </a:lvl3pPr>
      <a:lvl4pPr marL="2160270" algn="l" defTabSz="1440180" rtl="0" eaLnBrk="1" latinLnBrk="0" hangingPunct="1">
        <a:defRPr sz="2835" kern="1200">
          <a:solidFill>
            <a:schemeClr val="tx1"/>
          </a:solidFill>
          <a:latin typeface="+mn-lt"/>
          <a:ea typeface="+mn-ea"/>
          <a:cs typeface="+mn-cs"/>
        </a:defRPr>
      </a:lvl4pPr>
      <a:lvl5pPr marL="2879725" algn="l" defTabSz="1440180" rtl="0" eaLnBrk="1" latinLnBrk="0" hangingPunct="1">
        <a:defRPr sz="2835" kern="1200">
          <a:solidFill>
            <a:schemeClr val="tx1"/>
          </a:solidFill>
          <a:latin typeface="+mn-lt"/>
          <a:ea typeface="+mn-ea"/>
          <a:cs typeface="+mn-cs"/>
        </a:defRPr>
      </a:lvl5pPr>
      <a:lvl6pPr marL="3599815" algn="l" defTabSz="1440180" rtl="0" eaLnBrk="1" latinLnBrk="0" hangingPunct="1">
        <a:defRPr sz="2835" kern="1200">
          <a:solidFill>
            <a:schemeClr val="tx1"/>
          </a:solidFill>
          <a:latin typeface="+mn-lt"/>
          <a:ea typeface="+mn-ea"/>
          <a:cs typeface="+mn-cs"/>
        </a:defRPr>
      </a:lvl6pPr>
      <a:lvl7pPr marL="4319905" algn="l" defTabSz="1440180" rtl="0" eaLnBrk="1" latinLnBrk="0" hangingPunct="1">
        <a:defRPr sz="2835" kern="1200">
          <a:solidFill>
            <a:schemeClr val="tx1"/>
          </a:solidFill>
          <a:latin typeface="+mn-lt"/>
          <a:ea typeface="+mn-ea"/>
          <a:cs typeface="+mn-cs"/>
        </a:defRPr>
      </a:lvl7pPr>
      <a:lvl8pPr marL="5039995" algn="l" defTabSz="1440180" rtl="0" eaLnBrk="1" latinLnBrk="0" hangingPunct="1">
        <a:defRPr sz="2835" kern="1200">
          <a:solidFill>
            <a:schemeClr val="tx1"/>
          </a:solidFill>
          <a:latin typeface="+mn-lt"/>
          <a:ea typeface="+mn-ea"/>
          <a:cs typeface="+mn-cs"/>
        </a:defRPr>
      </a:lvl8pPr>
      <a:lvl9pPr marL="5760085" algn="l" defTabSz="1440180"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jpe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emf"/><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12.png"/><Relationship Id="rId12" Type="http://schemas.openxmlformats.org/officeDocument/2006/relationships/image" Target="../media/image29.png"/><Relationship Id="rId2" Type="http://schemas.openxmlformats.org/officeDocument/2006/relationships/image" Target="../media/image6.png"/><Relationship Id="rId16"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28.emf"/><Relationship Id="rId5" Type="http://schemas.openxmlformats.org/officeDocument/2006/relationships/image" Target="../media/image10.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26.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97C1-C7CE-B3CC-EC8B-AB912DD12E1C}"/>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DFCBA5A-310D-13E7-C630-7E339AB3294F}"/>
              </a:ext>
            </a:extLst>
          </p:cNvPr>
          <p:cNvSpPr/>
          <p:nvPr/>
        </p:nvSpPr>
        <p:spPr>
          <a:xfrm>
            <a:off x="10189819" y="28678106"/>
            <a:ext cx="1613561" cy="19562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56" name="Picture 6" descr="Audience, movie, film, cinema, Theater, performance icon">
            <a:extLst>
              <a:ext uri="{FF2B5EF4-FFF2-40B4-BE49-F238E27FC236}">
                <a16:creationId xmlns:a16="http://schemas.microsoft.com/office/drawing/2014/main" id="{82C26C6D-E123-267C-EDB2-D8C99455BD2E}"/>
              </a:ext>
            </a:extLst>
          </p:cNvPr>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rot="1782354">
            <a:off x="13540703" y="29212406"/>
            <a:ext cx="691149" cy="7643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69">
            <a:extLst>
              <a:ext uri="{FF2B5EF4-FFF2-40B4-BE49-F238E27FC236}">
                <a16:creationId xmlns:a16="http://schemas.microsoft.com/office/drawing/2014/main" id="{ABE2B78A-89FA-B2DE-A3F9-872766F638CE}"/>
              </a:ext>
            </a:extLst>
          </p:cNvPr>
          <p:cNvSpPr/>
          <p:nvPr/>
        </p:nvSpPr>
        <p:spPr>
          <a:xfrm>
            <a:off x="7262401" y="28678107"/>
            <a:ext cx="2802830" cy="195620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3" name="Rectangle: Rounded Corners 132">
            <a:extLst>
              <a:ext uri="{FF2B5EF4-FFF2-40B4-BE49-F238E27FC236}">
                <a16:creationId xmlns:a16="http://schemas.microsoft.com/office/drawing/2014/main" id="{C2261CBF-FA1C-5A7D-A14A-828BD0D5533C}"/>
              </a:ext>
            </a:extLst>
          </p:cNvPr>
          <p:cNvSpPr/>
          <p:nvPr/>
        </p:nvSpPr>
        <p:spPr>
          <a:xfrm>
            <a:off x="7431111" y="9988875"/>
            <a:ext cx="6581782" cy="103885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0C11D10-377B-9489-C1F4-48DB36DED1CD}"/>
              </a:ext>
            </a:extLst>
          </p:cNvPr>
          <p:cNvSpPr txBox="1"/>
          <p:nvPr/>
        </p:nvSpPr>
        <p:spPr>
          <a:xfrm>
            <a:off x="1865796" y="156516"/>
            <a:ext cx="9498430" cy="1384995"/>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novel IoT-enabled portable, secure automatic</a:t>
            </a:r>
          </a:p>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self-lecture attendance system: design,</a:t>
            </a:r>
          </a:p>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development and comparison</a:t>
            </a:r>
          </a:p>
        </p:txBody>
      </p:sp>
      <p:grpSp>
        <p:nvGrpSpPr>
          <p:cNvPr id="72" name="Group 71">
            <a:extLst>
              <a:ext uri="{FF2B5EF4-FFF2-40B4-BE49-F238E27FC236}">
                <a16:creationId xmlns:a16="http://schemas.microsoft.com/office/drawing/2014/main" id="{7143C8B9-30C5-AB04-91E2-390F8A56261A}"/>
              </a:ext>
            </a:extLst>
          </p:cNvPr>
          <p:cNvGrpSpPr/>
          <p:nvPr/>
        </p:nvGrpSpPr>
        <p:grpSpPr>
          <a:xfrm>
            <a:off x="568489" y="2054373"/>
            <a:ext cx="6599792" cy="6039516"/>
            <a:chOff x="16544964" y="3178892"/>
            <a:chExt cx="7409550" cy="4456118"/>
          </a:xfrm>
        </p:grpSpPr>
        <p:sp>
          <p:nvSpPr>
            <p:cNvPr id="10" name="Rectangle: Rounded Corners 9">
              <a:extLst>
                <a:ext uri="{FF2B5EF4-FFF2-40B4-BE49-F238E27FC236}">
                  <a16:creationId xmlns:a16="http://schemas.microsoft.com/office/drawing/2014/main" id="{53B29F02-D581-C139-8C86-2B014D4337A0}"/>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FA90AD2-E86F-203E-7F50-ACE380062B06}"/>
                </a:ext>
              </a:extLst>
            </p:cNvPr>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755">
                <a:defRPr sz="4000">
                  <a:latin typeface="Impact" panose="020B0806030902050204" pitchFamily="34" charset="0"/>
                </a:defRPr>
              </a:lvl1pPr>
              <a:lvl2pPr marL="742950" indent="-285750" defTabSz="4389755">
                <a:defRPr>
                  <a:latin typeface="Arial" panose="020B0604020202020204" pitchFamily="34" charset="0"/>
                </a:defRPr>
              </a:lvl2pPr>
              <a:lvl3pPr marL="1143000" indent="-228600" defTabSz="4389755">
                <a:defRPr>
                  <a:latin typeface="Arial" panose="020B0604020202020204" pitchFamily="34" charset="0"/>
                </a:defRPr>
              </a:lvl3pPr>
              <a:lvl4pPr marL="1600200" indent="-228600" defTabSz="4389755">
                <a:defRPr>
                  <a:latin typeface="Arial" panose="020B0604020202020204" pitchFamily="34" charset="0"/>
                </a:defRPr>
              </a:lvl4pPr>
              <a:lvl5pPr marL="2057400" indent="-228600" defTabSz="4389755">
                <a:defRPr>
                  <a:latin typeface="Arial" panose="020B0604020202020204" pitchFamily="34" charset="0"/>
                </a:defRPr>
              </a:lvl5pPr>
              <a:lvl6pPr marL="2514600" indent="-228600" defTabSz="4389755" eaLnBrk="0" fontAlgn="base" hangingPunct="0">
                <a:spcBef>
                  <a:spcPct val="0"/>
                </a:spcBef>
                <a:spcAft>
                  <a:spcPct val="0"/>
                </a:spcAft>
                <a:defRPr>
                  <a:latin typeface="Arial" panose="020B0604020202020204" pitchFamily="34" charset="0"/>
                </a:defRPr>
              </a:lvl6pPr>
              <a:lvl7pPr marL="2971800" indent="-228600" defTabSz="4389755" eaLnBrk="0" fontAlgn="base" hangingPunct="0">
                <a:spcBef>
                  <a:spcPct val="0"/>
                </a:spcBef>
                <a:spcAft>
                  <a:spcPct val="0"/>
                </a:spcAft>
                <a:defRPr>
                  <a:latin typeface="Arial" panose="020B0604020202020204" pitchFamily="34" charset="0"/>
                </a:defRPr>
              </a:lvl7pPr>
              <a:lvl8pPr marL="3429000" indent="-228600" defTabSz="4389755" eaLnBrk="0" fontAlgn="base" hangingPunct="0">
                <a:spcBef>
                  <a:spcPct val="0"/>
                </a:spcBef>
                <a:spcAft>
                  <a:spcPct val="0"/>
                </a:spcAft>
                <a:defRPr>
                  <a:latin typeface="Arial" panose="020B0604020202020204" pitchFamily="34" charset="0"/>
                </a:defRPr>
              </a:lvl8pPr>
              <a:lvl9pPr marL="3886200" indent="-228600" defTabSz="4389755"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grpSp>
      <p:sp>
        <p:nvSpPr>
          <p:cNvPr id="16" name="Rectangle 2">
            <a:extLst>
              <a:ext uri="{FF2B5EF4-FFF2-40B4-BE49-F238E27FC236}">
                <a16:creationId xmlns:a16="http://schemas.microsoft.com/office/drawing/2014/main" id="{DC0F9A6E-68BC-323F-FF4C-419B7A5B0172}"/>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CBE9ABD5-F94D-C04D-8AF3-5C6A7AC0D66D}"/>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AF2BC258-E10B-B7E6-DC76-09904F8560F7}"/>
              </a:ext>
            </a:extLst>
          </p:cNvPr>
          <p:cNvSpPr/>
          <p:nvPr/>
        </p:nvSpPr>
        <p:spPr>
          <a:xfrm>
            <a:off x="542504" y="9587553"/>
            <a:ext cx="6599792" cy="83991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dirty="0">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56E0A0D9-8E95-AC90-28A0-7C61419B9618}"/>
              </a:ext>
            </a:extLst>
          </p:cNvPr>
          <p:cNvSpPr/>
          <p:nvPr/>
        </p:nvSpPr>
        <p:spPr>
          <a:xfrm>
            <a:off x="7459155" y="22006559"/>
            <a:ext cx="6553738" cy="65343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6163ED1A-147D-176A-5EE5-973076F7AB11}"/>
              </a:ext>
            </a:extLst>
          </p:cNvPr>
          <p:cNvSpPr/>
          <p:nvPr/>
        </p:nvSpPr>
        <p:spPr>
          <a:xfrm>
            <a:off x="486054" y="19962769"/>
            <a:ext cx="6651759" cy="75454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5FCA50D1-69B5-875F-F60E-DBFA4C89BBBA}"/>
              </a:ext>
            </a:extLst>
          </p:cNvPr>
          <p:cNvSpPr/>
          <p:nvPr/>
        </p:nvSpPr>
        <p:spPr>
          <a:xfrm>
            <a:off x="516520" y="29091384"/>
            <a:ext cx="6621293"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Moshayedi</a:t>
            </a:r>
            <a:r>
              <a:rPr lang="en-US" dirty="0">
                <a:latin typeface="Times New Roman" panose="02020603050405020304" pitchFamily="18" charset="0"/>
                <a:cs typeface="Times New Roman" panose="02020603050405020304" pitchFamily="18" charset="0"/>
              </a:rPr>
              <a:t>, Ata Jahangir, et al. "A novel IoT-enabled portable, secure automatic self-lecture attendance system: design, development and comparison." International Journal of Electronic Security and Digital Forensics 16.6 (2024): 663-689.</a:t>
            </a:r>
          </a:p>
        </p:txBody>
      </p:sp>
      <p:sp>
        <p:nvSpPr>
          <p:cNvPr id="74" name="Rectangle: Rounded Corners 73">
            <a:extLst>
              <a:ext uri="{FF2B5EF4-FFF2-40B4-BE49-F238E27FC236}">
                <a16:creationId xmlns:a16="http://schemas.microsoft.com/office/drawing/2014/main" id="{D320FFB8-88A1-3D18-9625-4BC23A91B214}"/>
              </a:ext>
            </a:extLst>
          </p:cNvPr>
          <p:cNvSpPr/>
          <p:nvPr/>
        </p:nvSpPr>
        <p:spPr>
          <a:xfrm>
            <a:off x="7472377" y="2925151"/>
            <a:ext cx="6540516" cy="564518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58" name="Group 157">
            <a:extLst>
              <a:ext uri="{FF2B5EF4-FFF2-40B4-BE49-F238E27FC236}">
                <a16:creationId xmlns:a16="http://schemas.microsoft.com/office/drawing/2014/main" id="{621AB5F5-7D1F-7021-24EC-EEA7A115691F}"/>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A4C2603A-C82C-803A-13F6-E9A761F9E907}"/>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4938AECB-D01C-486F-39AA-A6C07BB3F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A4FD2466-436A-48BC-6A37-D8AB0B8448E2}"/>
              </a:ext>
            </a:extLst>
          </p:cNvPr>
          <p:cNvGrpSpPr/>
          <p:nvPr/>
        </p:nvGrpSpPr>
        <p:grpSpPr>
          <a:xfrm>
            <a:off x="9144868" y="8629576"/>
            <a:ext cx="3341529" cy="1159122"/>
            <a:chOff x="4372946" y="13378675"/>
            <a:chExt cx="3341529" cy="1159122"/>
          </a:xfrm>
        </p:grpSpPr>
        <p:sp>
          <p:nvSpPr>
            <p:cNvPr id="162" name="Text Box 135">
              <a:extLst>
                <a:ext uri="{FF2B5EF4-FFF2-40B4-BE49-F238E27FC236}">
                  <a16:creationId xmlns:a16="http://schemas.microsoft.com/office/drawing/2014/main" id="{950CB9A9-C3C9-A7AD-6051-9693D47C457F}"/>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AB79BDF0-A799-FD4E-9947-CAA3D0F7AD8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818FA3F4-8002-76B3-5315-5D4D00B0A09A}"/>
              </a:ext>
            </a:extLst>
          </p:cNvPr>
          <p:cNvGrpSpPr/>
          <p:nvPr/>
        </p:nvGrpSpPr>
        <p:grpSpPr>
          <a:xfrm>
            <a:off x="1385662" y="8039417"/>
            <a:ext cx="4863832" cy="1415475"/>
            <a:chOff x="3704651" y="20292318"/>
            <a:chExt cx="4863832" cy="1415475"/>
          </a:xfrm>
        </p:grpSpPr>
        <p:sp>
          <p:nvSpPr>
            <p:cNvPr id="165" name="Text Box 134">
              <a:extLst>
                <a:ext uri="{FF2B5EF4-FFF2-40B4-BE49-F238E27FC236}">
                  <a16:creationId xmlns:a16="http://schemas.microsoft.com/office/drawing/2014/main" id="{3AFD87E8-BCF0-F1C9-E312-CABEB0B0095C}"/>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DISCUSSION</a:t>
              </a:r>
            </a:p>
          </p:txBody>
        </p:sp>
        <p:pic>
          <p:nvPicPr>
            <p:cNvPr id="166" name="Picture 14" descr="Discussion Icon Graphic by rudezstudio ...">
              <a:extLst>
                <a:ext uri="{FF2B5EF4-FFF2-40B4-BE49-F238E27FC236}">
                  <a16:creationId xmlns:a16="http://schemas.microsoft.com/office/drawing/2014/main" id="{E2873675-6E70-4CA1-E871-E56DAFD7DA5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5CF27C21-C089-78DF-AB3C-090AA3428308}"/>
              </a:ext>
            </a:extLst>
          </p:cNvPr>
          <p:cNvGrpSpPr/>
          <p:nvPr/>
        </p:nvGrpSpPr>
        <p:grpSpPr>
          <a:xfrm>
            <a:off x="765797" y="18057768"/>
            <a:ext cx="5885440" cy="1905000"/>
            <a:chOff x="756628" y="16944280"/>
            <a:chExt cx="5885440" cy="1905000"/>
          </a:xfrm>
        </p:grpSpPr>
        <p:sp>
          <p:nvSpPr>
            <p:cNvPr id="127" name="Text Box 131">
              <a:extLst>
                <a:ext uri="{FF2B5EF4-FFF2-40B4-BE49-F238E27FC236}">
                  <a16:creationId xmlns:a16="http://schemas.microsoft.com/office/drawing/2014/main" id="{12163457-3693-A44E-32F3-686F79683DA9}"/>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METHODS AND MATERIALS</a:t>
              </a:r>
            </a:p>
          </p:txBody>
        </p:sp>
        <p:pic>
          <p:nvPicPr>
            <p:cNvPr id="4098" name="Picture 2" descr="Methods Icons - Free SVG &amp; PNG Methods Images - Noun Project">
              <a:extLst>
                <a:ext uri="{FF2B5EF4-FFF2-40B4-BE49-F238E27FC236}">
                  <a16:creationId xmlns:a16="http://schemas.microsoft.com/office/drawing/2014/main" id="{49023F43-FAD2-9710-29CC-1FB563A672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9D6D4CCA-544D-8441-0FD5-4C5B2DE2C269}"/>
              </a:ext>
            </a:extLst>
          </p:cNvPr>
          <p:cNvGrpSpPr/>
          <p:nvPr/>
        </p:nvGrpSpPr>
        <p:grpSpPr>
          <a:xfrm>
            <a:off x="8396815" y="20377411"/>
            <a:ext cx="4704545" cy="1487705"/>
            <a:chOff x="8662040" y="14633481"/>
            <a:chExt cx="4704545" cy="1487705"/>
          </a:xfrm>
        </p:grpSpPr>
        <p:sp>
          <p:nvSpPr>
            <p:cNvPr id="131" name="Text Box 133">
              <a:extLst>
                <a:ext uri="{FF2B5EF4-FFF2-40B4-BE49-F238E27FC236}">
                  <a16:creationId xmlns:a16="http://schemas.microsoft.com/office/drawing/2014/main" id="{20A4082E-5196-D129-70F8-65A2E1BD3A70}"/>
                </a:ext>
              </a:extLst>
            </p:cNvPr>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4A7FDD60-8F5A-6642-857D-D684689D41A4}"/>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8DDA3495-1BA4-3510-5E73-DB3EDB203D2D}"/>
              </a:ext>
            </a:extLst>
          </p:cNvPr>
          <p:cNvGrpSpPr/>
          <p:nvPr/>
        </p:nvGrpSpPr>
        <p:grpSpPr>
          <a:xfrm>
            <a:off x="1186392" y="27721226"/>
            <a:ext cx="4652699" cy="1164542"/>
            <a:chOff x="974750" y="27978610"/>
            <a:chExt cx="4652699" cy="1164542"/>
          </a:xfrm>
        </p:grpSpPr>
        <p:sp>
          <p:nvSpPr>
            <p:cNvPr id="132" name="Text Box 136">
              <a:extLst>
                <a:ext uri="{FF2B5EF4-FFF2-40B4-BE49-F238E27FC236}">
                  <a16:creationId xmlns:a16="http://schemas.microsoft.com/office/drawing/2014/main" id="{9E543E2F-A88D-B42A-C917-A05499CC61AD}"/>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Published result</a:t>
              </a:r>
            </a:p>
          </p:txBody>
        </p:sp>
        <p:pic>
          <p:nvPicPr>
            <p:cNvPr id="167" name="Picture 10" descr="Result - Free files and folders icons">
              <a:extLst>
                <a:ext uri="{FF2B5EF4-FFF2-40B4-BE49-F238E27FC236}">
                  <a16:creationId xmlns:a16="http://schemas.microsoft.com/office/drawing/2014/main" id="{39F97D27-AF57-5A8D-EB61-074444C18D86}"/>
                </a:ext>
              </a:extLst>
            </p:cNvPr>
            <p:cNvPicPr>
              <a:picLocks noChangeAspect="1" noChangeArrowheads="1"/>
            </p:cNvPicPr>
            <p:nvPr/>
          </p:nvPicPr>
          <p:blipFill>
            <a:blip r:embed="rId8"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F807ABD7-A340-8180-5F86-E71E957D5D45}"/>
              </a:ext>
            </a:extLst>
          </p:cNvPr>
          <p:cNvSpPr/>
          <p:nvPr/>
        </p:nvSpPr>
        <p:spPr>
          <a:xfrm>
            <a:off x="983919" y="2790263"/>
            <a:ext cx="5667318" cy="507831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This study focuses on the importance of monitoring student</a:t>
            </a:r>
          </a:p>
          <a:p>
            <a:pPr algn="just"/>
            <a:r>
              <a:rPr lang="en-US" dirty="0">
                <a:latin typeface="Times New Roman" panose="02020603050405020304" pitchFamily="18" charset="0"/>
                <a:cs typeface="Times New Roman" panose="02020603050405020304" pitchFamily="18" charset="0"/>
              </a:rPr>
              <a:t> attendance in education and the challenges faced by educators in doing so. Existing methods for attendance tracking have drawbacks, including high costs, long processing times, and inaccuracies, while security and privacy concerns have often been overlooked. To address these issues, the authors present a novel internet of things (IoT)-based self-lecture attendance system (SLAS) that leverages smartphones and QR codes. This system effectively addresses security and privacy concerns while providing streamlined attendance tracking. It offers several advantages such as compact size, affordability, scalability, and flexible features for teachers and </a:t>
            </a:r>
            <a:r>
              <a:rPr lang="en-US" dirty="0" err="1">
                <a:latin typeface="Times New Roman" panose="02020603050405020304" pitchFamily="18" charset="0"/>
                <a:cs typeface="Times New Roman" panose="02020603050405020304" pitchFamily="18" charset="0"/>
              </a:rPr>
              <a:t>students.Empirical</a:t>
            </a:r>
            <a:r>
              <a:rPr lang="en-US" dirty="0">
                <a:latin typeface="Times New Roman" panose="02020603050405020304" pitchFamily="18" charset="0"/>
                <a:cs typeface="Times New Roman" panose="02020603050405020304" pitchFamily="18" charset="0"/>
              </a:rPr>
              <a:t> research conducted in a live lecture setting demonstrates the efficacy and precision of the SLAS system. The authors believe that their system will be valuable for educational institutions aiming to streamline attendance tracking while ensuring security and privacy.</a:t>
            </a:r>
          </a:p>
        </p:txBody>
      </p:sp>
      <p:sp>
        <p:nvSpPr>
          <p:cNvPr id="4" name="Rectangle 3">
            <a:extLst>
              <a:ext uri="{FF2B5EF4-FFF2-40B4-BE49-F238E27FC236}">
                <a16:creationId xmlns:a16="http://schemas.microsoft.com/office/drawing/2014/main" id="{8305962F-8D02-8964-8C5F-8B0AEB2E81F8}"/>
              </a:ext>
            </a:extLst>
          </p:cNvPr>
          <p:cNvSpPr/>
          <p:nvPr/>
        </p:nvSpPr>
        <p:spPr>
          <a:xfrm>
            <a:off x="7847635" y="3171401"/>
            <a:ext cx="5984089"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Self-Lecture Attendance System (SLAS) is a novel IoT-enabled solution designed to streamline student attendance management in educational institutions. Traditional methods like biometric, RFID/NFC, and QR code systems face challenges such as high costs, environmental dependencies, and security concerns. SLAS overcomes these limitations by integrating dynamic QR codes with cloud-based processing, ensuring fast, secure, and cost-effective attendance tracking. It enhances security, supports multiple users, and is scalable for institutions of all sizes. With improved efficiency and accessibility, SLAS offers a modern, reliable alternative to traditional attendance systems.</a:t>
            </a:r>
          </a:p>
        </p:txBody>
      </p:sp>
      <p:sp>
        <p:nvSpPr>
          <p:cNvPr id="7" name="Rectangle 6">
            <a:extLst>
              <a:ext uri="{FF2B5EF4-FFF2-40B4-BE49-F238E27FC236}">
                <a16:creationId xmlns:a16="http://schemas.microsoft.com/office/drawing/2014/main" id="{C8718974-A135-40BF-241C-B0EE15C4E7B7}"/>
              </a:ext>
            </a:extLst>
          </p:cNvPr>
          <p:cNvSpPr/>
          <p:nvPr/>
        </p:nvSpPr>
        <p:spPr>
          <a:xfrm>
            <a:off x="1165025" y="9779429"/>
            <a:ext cx="5406719"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SLAS system streamlines attendance tracking with a secure web and mobile app, utilizing Java, MySQL, and Android for efficient operation. The web app acts as the server, while the mobile app allows students to scan QR codes for attendance. Security features like complex passwords, SSL/HTTPS encryption, and data encryption protect user data. The system’s database structure handles lecture and attendance records, with teachers able to export data in CSV format for analysis. Results show that the system enhances efficiency in classroom management, providing a smooth, automated attendance process for both teachers and students.</a:t>
            </a:r>
          </a:p>
        </p:txBody>
      </p:sp>
      <p:sp>
        <p:nvSpPr>
          <p:cNvPr id="22" name="Rectangle 21">
            <a:extLst>
              <a:ext uri="{FF2B5EF4-FFF2-40B4-BE49-F238E27FC236}">
                <a16:creationId xmlns:a16="http://schemas.microsoft.com/office/drawing/2014/main" id="{9CCD6C9B-4AA5-645A-6311-1B42CFBB0528}"/>
              </a:ext>
            </a:extLst>
          </p:cNvPr>
          <p:cNvSpPr/>
          <p:nvPr/>
        </p:nvSpPr>
        <p:spPr>
          <a:xfrm>
            <a:off x="992968" y="20289925"/>
            <a:ext cx="5698863"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SLAS IoT-enabled solution consists of a Raspberry Pi 3B+ as the primary hardware, connected via Wi-Fi to a router for communication, and an Android-based mobile application. The system ensures security using SSL certificates, HTTPS, and WPA2 encryption. The software includes a web-based service and a mobile app developed in Java and Android Studio, with a MySQL database and an MVC architecture for modular deployment. Teachers use the web interface to generate dynamic QR codes, while students scan them using the mobile app to register attendance. The server verifies entries through token-based authentication, updating records in real time. SLAS enhances accuracy, security, and scalability, offering a modern, automated alternative to traditional attendance systems.</a:t>
            </a:r>
          </a:p>
        </p:txBody>
      </p:sp>
      <p:sp>
        <p:nvSpPr>
          <p:cNvPr id="25" name="Rectangle 24">
            <a:extLst>
              <a:ext uri="{FF2B5EF4-FFF2-40B4-BE49-F238E27FC236}">
                <a16:creationId xmlns:a16="http://schemas.microsoft.com/office/drawing/2014/main" id="{B841F50C-3ECA-092D-5258-B101021B3ABD}"/>
              </a:ext>
            </a:extLst>
          </p:cNvPr>
          <p:cNvSpPr/>
          <p:nvPr/>
        </p:nvSpPr>
        <p:spPr>
          <a:xfrm>
            <a:off x="7760769" y="13029699"/>
            <a:ext cx="5806537" cy="258532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SLAS booted in 55 ± 5 seconds and completed attendance in 204 seconds (lab) / 209 seconds (classroom). Each student took 41.36 seconds on average. The system proved efficient, cost-effective, and user-friendly. Security measures, including stronger passwords, input validation, and asymmetric encryption, significantly improved resistance against attacks. Penetration tests identified vulnerabilities like weak Wi-Fi encryption and short passwords, which were addressed with recommended fixes.</a:t>
            </a:r>
          </a:p>
        </p:txBody>
      </p:sp>
      <p:sp>
        <p:nvSpPr>
          <p:cNvPr id="26" name="Rectangle 25">
            <a:extLst>
              <a:ext uri="{FF2B5EF4-FFF2-40B4-BE49-F238E27FC236}">
                <a16:creationId xmlns:a16="http://schemas.microsoft.com/office/drawing/2014/main" id="{991AFDE6-C082-3593-6F93-7B6A53447704}"/>
              </a:ext>
            </a:extLst>
          </p:cNvPr>
          <p:cNvSpPr/>
          <p:nvPr/>
        </p:nvSpPr>
        <p:spPr>
          <a:xfrm>
            <a:off x="7779539" y="22490065"/>
            <a:ext cx="5939099" cy="563231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proposed attendance system based on IoT provides the following key advantages:</a:t>
            </a:r>
          </a:p>
          <a:p>
            <a:pPr algn="just"/>
            <a:endParaRPr lang="en-US" dirty="0">
              <a:latin typeface="Times New Roman" panose="02020603050405020304" pitchFamily="18" charset="0"/>
              <a:cs typeface="Times New Roman" panose="02020603050405020304" pitchFamily="18" charset="0"/>
            </a:endParaRPr>
          </a:p>
          <a:p>
            <a:pPr marL="342900" indent="-342900" algn="just">
              <a:buAutoNum type="arabicPeriod"/>
            </a:pPr>
            <a:r>
              <a:rPr lang="en-US" dirty="0">
                <a:latin typeface="Times New Roman" panose="02020603050405020304" pitchFamily="18" charset="0"/>
                <a:cs typeface="Times New Roman" panose="02020603050405020304" pitchFamily="18" charset="0"/>
              </a:rPr>
              <a:t>Cost-effective &amp; Portable: SLAS integrates IoT and cloud computing, eliminating the need for expensive hardware or software modifications.</a:t>
            </a:r>
          </a:p>
          <a:p>
            <a:pPr marL="342900" indent="-342900" algn="just">
              <a:buAutoNum type="arabicPeriod"/>
            </a:pPr>
            <a:r>
              <a:rPr lang="en-US" dirty="0">
                <a:latin typeface="Times New Roman" panose="02020603050405020304" pitchFamily="18" charset="0"/>
                <a:cs typeface="Times New Roman" panose="02020603050405020304" pitchFamily="18" charset="0"/>
              </a:rPr>
              <a:t>Fast &amp; Efficient: Attendance verification for 83 students is completed in approximately three </a:t>
            </a:r>
            <a:r>
              <a:rPr lang="en-US" dirty="0" err="1">
                <a:latin typeface="Times New Roman" panose="02020603050405020304" pitchFamily="18" charset="0"/>
                <a:cs typeface="Times New Roman" panose="02020603050405020304" pitchFamily="18" charset="0"/>
              </a:rPr>
              <a:t>minutes.User</a:t>
            </a:r>
            <a:r>
              <a:rPr lang="en-US" dirty="0">
                <a:latin typeface="Times New Roman" panose="02020603050405020304" pitchFamily="18" charset="0"/>
                <a:cs typeface="Times New Roman" panose="02020603050405020304" pitchFamily="18" charset="0"/>
              </a:rPr>
              <a:t>-Friendly: Compact, easy to use, and nearly plug-and-play with an intuitive GUI.</a:t>
            </a:r>
          </a:p>
          <a:p>
            <a:pPr marL="342900" indent="-342900" algn="just">
              <a:buAutoNum type="arabicPeriod"/>
            </a:pPr>
            <a:r>
              <a:rPr lang="en-US" dirty="0">
                <a:latin typeface="Times New Roman" panose="02020603050405020304" pitchFamily="18" charset="0"/>
                <a:cs typeface="Times New Roman" panose="02020603050405020304" pitchFamily="18" charset="0"/>
              </a:rPr>
              <a:t>Security &amp; Privacy: Enhanced protection for teachers and students, with plans for multi-factor authentication (MFA).</a:t>
            </a:r>
          </a:p>
          <a:p>
            <a:pPr marL="342900" indent="-342900" algn="just">
              <a:buAutoNum type="arabicPeriod"/>
            </a:pPr>
            <a:r>
              <a:rPr lang="en-US" dirty="0">
                <a:latin typeface="Times New Roman" panose="02020603050405020304" pitchFamily="18" charset="0"/>
                <a:cs typeface="Times New Roman" panose="02020603050405020304" pitchFamily="18" charset="0"/>
              </a:rPr>
              <a:t>Future Improvements: Expansion to iOS and integration of facial and emotion recognition for student engagement assessment.</a:t>
            </a:r>
          </a:p>
          <a:p>
            <a:pPr marL="342900" indent="-342900" algn="just">
              <a:buAutoNum type="arabicPeriod"/>
            </a:pPr>
            <a:r>
              <a:rPr lang="en-US" dirty="0">
                <a:latin typeface="Times New Roman" panose="02020603050405020304" pitchFamily="18" charset="0"/>
                <a:cs typeface="Times New Roman" panose="02020603050405020304" pitchFamily="18" charset="0"/>
              </a:rPr>
              <a:t>Ideal for Education: A scalable, efficient, and low-cost solution for educational institutions.</a:t>
            </a:r>
          </a:p>
          <a:p>
            <a:pPr algn="just"/>
            <a:r>
              <a:rPr lang="en-US" dirty="0">
                <a:latin typeface="Times New Roman" panose="02020603050405020304" pitchFamily="18" charset="0"/>
                <a:cs typeface="Times New Roman" panose="02020603050405020304" pitchFamily="18" charset="0"/>
              </a:rPr>
              <a:t>This innovative attendance system overcomes the limitations of existing methodologies and provides a highly efficient, secure, and cost-effective solution for educational institutions.</a:t>
            </a:r>
          </a:p>
        </p:txBody>
      </p:sp>
      <p:pic>
        <p:nvPicPr>
          <p:cNvPr id="12" name="Picture 11">
            <a:extLst>
              <a:ext uri="{FF2B5EF4-FFF2-40B4-BE49-F238E27FC236}">
                <a16:creationId xmlns:a16="http://schemas.microsoft.com/office/drawing/2014/main" id="{BD998F9D-5F7A-8C57-83F1-9807BE261185}"/>
              </a:ext>
            </a:extLst>
          </p:cNvPr>
          <p:cNvPicPr>
            <a:picLocks noChangeAspect="1"/>
          </p:cNvPicPr>
          <p:nvPr/>
        </p:nvPicPr>
        <p:blipFill>
          <a:blip r:embed="rId9"/>
          <a:stretch>
            <a:fillRect/>
          </a:stretch>
        </p:blipFill>
        <p:spPr>
          <a:xfrm>
            <a:off x="911229" y="24773630"/>
            <a:ext cx="6001350" cy="2216927"/>
          </a:xfrm>
          <a:prstGeom prst="rect">
            <a:avLst/>
          </a:prstGeom>
        </p:spPr>
      </p:pic>
      <p:pic>
        <p:nvPicPr>
          <p:cNvPr id="17" name="Picture 16">
            <a:extLst>
              <a:ext uri="{FF2B5EF4-FFF2-40B4-BE49-F238E27FC236}">
                <a16:creationId xmlns:a16="http://schemas.microsoft.com/office/drawing/2014/main" id="{421335CC-5ECF-DC93-EB8B-19CA4EB891BC}"/>
              </a:ext>
            </a:extLst>
          </p:cNvPr>
          <p:cNvPicPr>
            <a:picLocks noChangeAspect="1"/>
          </p:cNvPicPr>
          <p:nvPr/>
        </p:nvPicPr>
        <p:blipFill>
          <a:blip r:embed="rId10"/>
          <a:stretch>
            <a:fillRect/>
          </a:stretch>
        </p:blipFill>
        <p:spPr>
          <a:xfrm>
            <a:off x="4081900" y="13183708"/>
            <a:ext cx="2541258" cy="1965978"/>
          </a:xfrm>
          <a:prstGeom prst="rect">
            <a:avLst/>
          </a:prstGeom>
        </p:spPr>
      </p:pic>
      <p:pic>
        <p:nvPicPr>
          <p:cNvPr id="20" name="Picture 19">
            <a:extLst>
              <a:ext uri="{FF2B5EF4-FFF2-40B4-BE49-F238E27FC236}">
                <a16:creationId xmlns:a16="http://schemas.microsoft.com/office/drawing/2014/main" id="{9B5F8A5A-BBC0-76D2-C62A-95342433B758}"/>
              </a:ext>
            </a:extLst>
          </p:cNvPr>
          <p:cNvPicPr>
            <a:picLocks noChangeAspect="1"/>
          </p:cNvPicPr>
          <p:nvPr/>
        </p:nvPicPr>
        <p:blipFill>
          <a:blip r:embed="rId11"/>
          <a:stretch>
            <a:fillRect/>
          </a:stretch>
        </p:blipFill>
        <p:spPr>
          <a:xfrm>
            <a:off x="4323096" y="15395127"/>
            <a:ext cx="2058867" cy="2028737"/>
          </a:xfrm>
          <a:prstGeom prst="rect">
            <a:avLst/>
          </a:prstGeom>
        </p:spPr>
      </p:pic>
      <p:pic>
        <p:nvPicPr>
          <p:cNvPr id="28" name="Picture 27">
            <a:extLst>
              <a:ext uri="{FF2B5EF4-FFF2-40B4-BE49-F238E27FC236}">
                <a16:creationId xmlns:a16="http://schemas.microsoft.com/office/drawing/2014/main" id="{52920C24-986C-7ED0-E30D-0B581946E3FE}"/>
              </a:ext>
            </a:extLst>
          </p:cNvPr>
          <p:cNvPicPr>
            <a:picLocks noChangeAspect="1"/>
          </p:cNvPicPr>
          <p:nvPr/>
        </p:nvPicPr>
        <p:blipFill>
          <a:blip r:embed="rId12"/>
          <a:stretch>
            <a:fillRect/>
          </a:stretch>
        </p:blipFill>
        <p:spPr>
          <a:xfrm>
            <a:off x="1108783" y="13216297"/>
            <a:ext cx="2733617" cy="2629281"/>
          </a:xfrm>
          <a:prstGeom prst="rect">
            <a:avLst/>
          </a:prstGeom>
        </p:spPr>
      </p:pic>
      <p:pic>
        <p:nvPicPr>
          <p:cNvPr id="30" name="Picture 29">
            <a:extLst>
              <a:ext uri="{FF2B5EF4-FFF2-40B4-BE49-F238E27FC236}">
                <a16:creationId xmlns:a16="http://schemas.microsoft.com/office/drawing/2014/main" id="{CE119B40-A655-CCAA-D103-154E653D8B52}"/>
              </a:ext>
            </a:extLst>
          </p:cNvPr>
          <p:cNvPicPr>
            <a:picLocks noChangeAspect="1"/>
          </p:cNvPicPr>
          <p:nvPr/>
        </p:nvPicPr>
        <p:blipFill>
          <a:blip r:embed="rId13"/>
          <a:stretch>
            <a:fillRect/>
          </a:stretch>
        </p:blipFill>
        <p:spPr>
          <a:xfrm>
            <a:off x="1109995" y="16004977"/>
            <a:ext cx="2987830" cy="1457373"/>
          </a:xfrm>
          <a:prstGeom prst="rect">
            <a:avLst/>
          </a:prstGeom>
        </p:spPr>
      </p:pic>
      <p:pic>
        <p:nvPicPr>
          <p:cNvPr id="33" name="Picture 32">
            <a:extLst>
              <a:ext uri="{FF2B5EF4-FFF2-40B4-BE49-F238E27FC236}">
                <a16:creationId xmlns:a16="http://schemas.microsoft.com/office/drawing/2014/main" id="{7A7ACADF-4797-3F63-58D6-A25C57A069CD}"/>
              </a:ext>
            </a:extLst>
          </p:cNvPr>
          <p:cNvPicPr>
            <a:picLocks noChangeAspect="1"/>
          </p:cNvPicPr>
          <p:nvPr/>
        </p:nvPicPr>
        <p:blipFill>
          <a:blip r:embed="rId14"/>
          <a:stretch>
            <a:fillRect/>
          </a:stretch>
        </p:blipFill>
        <p:spPr>
          <a:xfrm>
            <a:off x="8672992" y="10171087"/>
            <a:ext cx="3820928" cy="2839879"/>
          </a:xfrm>
          <a:prstGeom prst="rect">
            <a:avLst/>
          </a:prstGeom>
        </p:spPr>
      </p:pic>
      <p:pic>
        <p:nvPicPr>
          <p:cNvPr id="36" name="Picture 35">
            <a:extLst>
              <a:ext uri="{FF2B5EF4-FFF2-40B4-BE49-F238E27FC236}">
                <a16:creationId xmlns:a16="http://schemas.microsoft.com/office/drawing/2014/main" id="{69D512C7-C9A6-6178-7929-8924B6FAC5DD}"/>
              </a:ext>
            </a:extLst>
          </p:cNvPr>
          <p:cNvPicPr>
            <a:picLocks noChangeAspect="1"/>
          </p:cNvPicPr>
          <p:nvPr/>
        </p:nvPicPr>
        <p:blipFill>
          <a:blip r:embed="rId15"/>
          <a:stretch>
            <a:fillRect/>
          </a:stretch>
        </p:blipFill>
        <p:spPr>
          <a:xfrm>
            <a:off x="8235183" y="15892006"/>
            <a:ext cx="4668843" cy="1927188"/>
          </a:xfrm>
          <a:prstGeom prst="rect">
            <a:avLst/>
          </a:prstGeom>
        </p:spPr>
      </p:pic>
      <p:pic>
        <p:nvPicPr>
          <p:cNvPr id="41" name="Picture 40">
            <a:extLst>
              <a:ext uri="{FF2B5EF4-FFF2-40B4-BE49-F238E27FC236}">
                <a16:creationId xmlns:a16="http://schemas.microsoft.com/office/drawing/2014/main" id="{C40BA35B-CED8-B7C5-EEE7-356DE5D04A41}"/>
              </a:ext>
            </a:extLst>
          </p:cNvPr>
          <p:cNvPicPr>
            <a:picLocks noChangeAspect="1"/>
          </p:cNvPicPr>
          <p:nvPr/>
        </p:nvPicPr>
        <p:blipFill>
          <a:blip r:embed="rId16"/>
          <a:stretch>
            <a:fillRect/>
          </a:stretch>
        </p:blipFill>
        <p:spPr>
          <a:xfrm>
            <a:off x="8908639" y="18094435"/>
            <a:ext cx="3321932" cy="2125609"/>
          </a:xfrm>
          <a:prstGeom prst="rect">
            <a:avLst/>
          </a:prstGeom>
        </p:spPr>
      </p:pic>
      <p:pic>
        <p:nvPicPr>
          <p:cNvPr id="43" name="Picture 42">
            <a:extLst>
              <a:ext uri="{FF2B5EF4-FFF2-40B4-BE49-F238E27FC236}">
                <a16:creationId xmlns:a16="http://schemas.microsoft.com/office/drawing/2014/main" id="{23B6D8D1-A16E-9B72-B86B-353D177446BF}"/>
              </a:ext>
            </a:extLst>
          </p:cNvPr>
          <p:cNvPicPr>
            <a:picLocks noChangeAspect="1"/>
          </p:cNvPicPr>
          <p:nvPr/>
        </p:nvPicPr>
        <p:blipFill>
          <a:blip r:embed="rId17"/>
          <a:stretch>
            <a:fillRect/>
          </a:stretch>
        </p:blipFill>
        <p:spPr>
          <a:xfrm>
            <a:off x="8601808" y="6721971"/>
            <a:ext cx="4124457" cy="1618537"/>
          </a:xfrm>
          <a:prstGeom prst="rect">
            <a:avLst/>
          </a:prstGeom>
        </p:spPr>
      </p:pic>
      <p:pic>
        <p:nvPicPr>
          <p:cNvPr id="50" name="Picture 49" descr="A qr code with stars&#10;&#10;Description automatically generated">
            <a:extLst>
              <a:ext uri="{FF2B5EF4-FFF2-40B4-BE49-F238E27FC236}">
                <a16:creationId xmlns:a16="http://schemas.microsoft.com/office/drawing/2014/main" id="{0612C60B-5E7F-2A4F-4EB7-ABC6CDEB88EE}"/>
              </a:ext>
            </a:extLst>
          </p:cNvPr>
          <p:cNvPicPr>
            <a:picLocks noChangeAspect="1"/>
          </p:cNvPicPr>
          <p:nvPr/>
        </p:nvPicPr>
        <p:blipFill>
          <a:blip r:embed="rId18" cstate="print">
            <a:extLst>
              <a:ext uri="{28A0092B-C50C-407E-A947-70E740481C1C}">
                <a14:useLocalDpi xmlns:a14="http://schemas.microsoft.com/office/drawing/2010/main" val="0"/>
              </a:ext>
            </a:extLst>
          </a:blip>
          <a:srcRect l="6586" t="5327" r="7103" b="4728"/>
          <a:stretch/>
        </p:blipFill>
        <p:spPr>
          <a:xfrm>
            <a:off x="11841479" y="28718886"/>
            <a:ext cx="1877158" cy="1956201"/>
          </a:xfrm>
          <a:prstGeom prst="rect">
            <a:avLst/>
          </a:prstGeom>
        </p:spPr>
      </p:pic>
      <p:pic>
        <p:nvPicPr>
          <p:cNvPr id="52" name="Picture 51">
            <a:extLst>
              <a:ext uri="{FF2B5EF4-FFF2-40B4-BE49-F238E27FC236}">
                <a16:creationId xmlns:a16="http://schemas.microsoft.com/office/drawing/2014/main" id="{9B407EB8-3DF8-963D-5270-32ACD7621511}"/>
              </a:ext>
            </a:extLst>
          </p:cNvPr>
          <p:cNvPicPr>
            <a:picLocks noChangeAspect="1"/>
          </p:cNvPicPr>
          <p:nvPr/>
        </p:nvPicPr>
        <p:blipFill>
          <a:blip r:embed="rId19"/>
          <a:stretch>
            <a:fillRect/>
          </a:stretch>
        </p:blipFill>
        <p:spPr>
          <a:xfrm>
            <a:off x="12904026" y="30893761"/>
            <a:ext cx="1163498" cy="1190245"/>
          </a:xfrm>
          <a:prstGeom prst="rect">
            <a:avLst/>
          </a:prstGeom>
        </p:spPr>
      </p:pic>
      <p:pic>
        <p:nvPicPr>
          <p:cNvPr id="13" name="Picture 12">
            <a:extLst>
              <a:ext uri="{FF2B5EF4-FFF2-40B4-BE49-F238E27FC236}">
                <a16:creationId xmlns:a16="http://schemas.microsoft.com/office/drawing/2014/main" id="{0686460C-9B74-EA44-9178-8A39A3541D45}"/>
              </a:ext>
            </a:extLst>
          </p:cNvPr>
          <p:cNvPicPr>
            <a:picLocks noChangeAspect="1"/>
          </p:cNvPicPr>
          <p:nvPr/>
        </p:nvPicPr>
        <p:blipFill>
          <a:blip r:embed="rId20"/>
          <a:stretch>
            <a:fillRect/>
          </a:stretch>
        </p:blipFill>
        <p:spPr>
          <a:xfrm>
            <a:off x="7527334" y="28878227"/>
            <a:ext cx="2269412" cy="1542924"/>
          </a:xfrm>
          <a:prstGeom prst="rect">
            <a:avLst/>
          </a:prstGeom>
        </p:spPr>
      </p:pic>
      <p:pic>
        <p:nvPicPr>
          <p:cNvPr id="6" name="Picture 5" descr="A paper with text and a red star&#10;&#10;Description automatically generated">
            <a:extLst>
              <a:ext uri="{FF2B5EF4-FFF2-40B4-BE49-F238E27FC236}">
                <a16:creationId xmlns:a16="http://schemas.microsoft.com/office/drawing/2014/main" id="{82A695BB-A49D-5984-C800-51F04D86748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379213" y="28754491"/>
            <a:ext cx="1241263" cy="1689497"/>
          </a:xfrm>
          <a:prstGeom prst="rect">
            <a:avLst/>
          </a:prstGeom>
        </p:spPr>
      </p:pic>
    </p:spTree>
    <p:extLst>
      <p:ext uri="{BB962C8B-B14F-4D97-AF65-F5344CB8AC3E}">
        <p14:creationId xmlns:p14="http://schemas.microsoft.com/office/powerpoint/2010/main" val="123734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8997-C84B-4CED-51DD-077F26179191}"/>
            </a:ext>
          </a:extLst>
        </p:cNvPr>
        <p:cNvGrpSpPr/>
        <p:nvPr/>
      </p:nvGrpSpPr>
      <p:grpSpPr>
        <a:xfrm>
          <a:off x="0" y="0"/>
          <a:ext cx="0" cy="0"/>
          <a:chOff x="0" y="0"/>
          <a:chExt cx="0" cy="0"/>
        </a:xfrm>
      </p:grpSpPr>
      <p:sp>
        <p:nvSpPr>
          <p:cNvPr id="48" name="Rectangle: Rounded Corners 69">
            <a:extLst>
              <a:ext uri="{FF2B5EF4-FFF2-40B4-BE49-F238E27FC236}">
                <a16:creationId xmlns:a16="http://schemas.microsoft.com/office/drawing/2014/main" id="{59A98F4A-C36B-4ADA-4006-F476A5F6A196}"/>
              </a:ext>
            </a:extLst>
          </p:cNvPr>
          <p:cNvSpPr/>
          <p:nvPr/>
        </p:nvSpPr>
        <p:spPr>
          <a:xfrm>
            <a:off x="8469683" y="27336681"/>
            <a:ext cx="3137138" cy="31029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3" name="Rectangle: Rounded Corners 132">
            <a:extLst>
              <a:ext uri="{FF2B5EF4-FFF2-40B4-BE49-F238E27FC236}">
                <a16:creationId xmlns:a16="http://schemas.microsoft.com/office/drawing/2014/main" id="{0595F872-7A18-56BF-D33E-588789E6D6AF}"/>
              </a:ext>
            </a:extLst>
          </p:cNvPr>
          <p:cNvSpPr/>
          <p:nvPr/>
        </p:nvSpPr>
        <p:spPr>
          <a:xfrm>
            <a:off x="7431111" y="8590445"/>
            <a:ext cx="6581782" cy="1213030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3156E31-D36B-4B6F-CCAF-BD7807DF44DF}"/>
              </a:ext>
            </a:extLst>
          </p:cNvPr>
          <p:cNvSpPr txBox="1"/>
          <p:nvPr/>
        </p:nvSpPr>
        <p:spPr>
          <a:xfrm>
            <a:off x="1865796" y="156516"/>
            <a:ext cx="9498430" cy="954107"/>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EMTIHAN: Design of a novel approach to secure online examination challenge in remote learning</a:t>
            </a:r>
          </a:p>
        </p:txBody>
      </p:sp>
      <p:grpSp>
        <p:nvGrpSpPr>
          <p:cNvPr id="72" name="Group 71">
            <a:extLst>
              <a:ext uri="{FF2B5EF4-FFF2-40B4-BE49-F238E27FC236}">
                <a16:creationId xmlns:a16="http://schemas.microsoft.com/office/drawing/2014/main" id="{96765133-B576-3A94-A2EF-54F5240A123C}"/>
              </a:ext>
            </a:extLst>
          </p:cNvPr>
          <p:cNvGrpSpPr/>
          <p:nvPr/>
        </p:nvGrpSpPr>
        <p:grpSpPr>
          <a:xfrm>
            <a:off x="568489" y="2054372"/>
            <a:ext cx="6599792" cy="7287607"/>
            <a:chOff x="16544964" y="3178892"/>
            <a:chExt cx="7409550" cy="4456118"/>
          </a:xfrm>
        </p:grpSpPr>
        <p:sp>
          <p:nvSpPr>
            <p:cNvPr id="10" name="Rectangle: Rounded Corners 9">
              <a:extLst>
                <a:ext uri="{FF2B5EF4-FFF2-40B4-BE49-F238E27FC236}">
                  <a16:creationId xmlns:a16="http://schemas.microsoft.com/office/drawing/2014/main" id="{B29F8BA0-D0AD-04A1-2567-9F48B3776CFD}"/>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A69F7C3-29F4-09C8-FA9B-258A34454C2B}"/>
                </a:ext>
              </a:extLst>
            </p:cNvPr>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755">
                <a:defRPr sz="4000">
                  <a:latin typeface="Impact" panose="020B0806030902050204" pitchFamily="34" charset="0"/>
                </a:defRPr>
              </a:lvl1pPr>
              <a:lvl2pPr marL="742950" indent="-285750" defTabSz="4389755">
                <a:defRPr>
                  <a:latin typeface="Arial" panose="020B0604020202020204" pitchFamily="34" charset="0"/>
                </a:defRPr>
              </a:lvl2pPr>
              <a:lvl3pPr marL="1143000" indent="-228600" defTabSz="4389755">
                <a:defRPr>
                  <a:latin typeface="Arial" panose="020B0604020202020204" pitchFamily="34" charset="0"/>
                </a:defRPr>
              </a:lvl3pPr>
              <a:lvl4pPr marL="1600200" indent="-228600" defTabSz="4389755">
                <a:defRPr>
                  <a:latin typeface="Arial" panose="020B0604020202020204" pitchFamily="34" charset="0"/>
                </a:defRPr>
              </a:lvl4pPr>
              <a:lvl5pPr marL="2057400" indent="-228600" defTabSz="4389755">
                <a:defRPr>
                  <a:latin typeface="Arial" panose="020B0604020202020204" pitchFamily="34" charset="0"/>
                </a:defRPr>
              </a:lvl5pPr>
              <a:lvl6pPr marL="2514600" indent="-228600" defTabSz="4389755" eaLnBrk="0" fontAlgn="base" hangingPunct="0">
                <a:spcBef>
                  <a:spcPct val="0"/>
                </a:spcBef>
                <a:spcAft>
                  <a:spcPct val="0"/>
                </a:spcAft>
                <a:defRPr>
                  <a:latin typeface="Arial" panose="020B0604020202020204" pitchFamily="34" charset="0"/>
                </a:defRPr>
              </a:lvl6pPr>
              <a:lvl7pPr marL="2971800" indent="-228600" defTabSz="4389755" eaLnBrk="0" fontAlgn="base" hangingPunct="0">
                <a:spcBef>
                  <a:spcPct val="0"/>
                </a:spcBef>
                <a:spcAft>
                  <a:spcPct val="0"/>
                </a:spcAft>
                <a:defRPr>
                  <a:latin typeface="Arial" panose="020B0604020202020204" pitchFamily="34" charset="0"/>
                </a:defRPr>
              </a:lvl7pPr>
              <a:lvl8pPr marL="3429000" indent="-228600" defTabSz="4389755" eaLnBrk="0" fontAlgn="base" hangingPunct="0">
                <a:spcBef>
                  <a:spcPct val="0"/>
                </a:spcBef>
                <a:spcAft>
                  <a:spcPct val="0"/>
                </a:spcAft>
                <a:defRPr>
                  <a:latin typeface="Arial" panose="020B0604020202020204" pitchFamily="34" charset="0"/>
                </a:defRPr>
              </a:lvl8pPr>
              <a:lvl9pPr marL="3886200" indent="-228600" defTabSz="4389755"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grpSp>
      <p:sp>
        <p:nvSpPr>
          <p:cNvPr id="16" name="Rectangle 2">
            <a:extLst>
              <a:ext uri="{FF2B5EF4-FFF2-40B4-BE49-F238E27FC236}">
                <a16:creationId xmlns:a16="http://schemas.microsoft.com/office/drawing/2014/main" id="{1D66F8F3-23B9-2846-69A5-1DF3018DFE7F}"/>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8290C858-E04F-A550-0496-4D94CC249B4D}"/>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0BC820BC-A79A-7500-25E5-30CF61DE0DDC}"/>
              </a:ext>
            </a:extLst>
          </p:cNvPr>
          <p:cNvSpPr/>
          <p:nvPr/>
        </p:nvSpPr>
        <p:spPr>
          <a:xfrm>
            <a:off x="7459155" y="22118375"/>
            <a:ext cx="6553738" cy="47727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2DA6A0D8-9E11-2F28-72B8-BE6D7C18AD49}"/>
              </a:ext>
            </a:extLst>
          </p:cNvPr>
          <p:cNvSpPr/>
          <p:nvPr/>
        </p:nvSpPr>
        <p:spPr>
          <a:xfrm>
            <a:off x="486054" y="11288651"/>
            <a:ext cx="6651759" cy="162195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ADBA7C11-BBCF-5B9D-4FBD-817BB8D3B53D}"/>
              </a:ext>
            </a:extLst>
          </p:cNvPr>
          <p:cNvSpPr/>
          <p:nvPr/>
        </p:nvSpPr>
        <p:spPr>
          <a:xfrm>
            <a:off x="568489" y="29091384"/>
            <a:ext cx="7559915"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Moshayedi, A.J., Roy, A.S., Khan, Z.H. et al. EMTIHAN: Design of a novel approach to secure online examination challenge in remote learning. Educ Inf Technol (2024). https://doi.org/10.1007/s10639-024-13170-4</a:t>
            </a:r>
          </a:p>
          <a:p>
            <a:pPr algn="ctr"/>
            <a:endParaRPr lang="en-US" dirty="0">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4C62FFCD-EDE3-0275-837D-FC600566F4AC}"/>
              </a:ext>
            </a:extLst>
          </p:cNvPr>
          <p:cNvSpPr/>
          <p:nvPr/>
        </p:nvSpPr>
        <p:spPr>
          <a:xfrm>
            <a:off x="7472377" y="2925151"/>
            <a:ext cx="6540516" cy="43920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56" name="Picture 6" descr="Audience, movie, film, cinema, Theater, performance icon">
            <a:extLst>
              <a:ext uri="{FF2B5EF4-FFF2-40B4-BE49-F238E27FC236}">
                <a16:creationId xmlns:a16="http://schemas.microsoft.com/office/drawing/2014/main" id="{D8B77BAA-D5C4-2871-9DB3-4AC6D82A368B}"/>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988471" y="26977963"/>
            <a:ext cx="1594457" cy="1763399"/>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26066DB4-2865-32BD-C8D6-72BDC82030F1}"/>
              </a:ext>
            </a:extLst>
          </p:cNvPr>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endParaRPr lang="en-US" sz="6000" dirty="0">
              <a:solidFill>
                <a:srgbClr val="FF0000"/>
              </a:solidFill>
            </a:endParaRPr>
          </a:p>
        </p:txBody>
      </p:sp>
      <p:grpSp>
        <p:nvGrpSpPr>
          <p:cNvPr id="158" name="Group 157">
            <a:extLst>
              <a:ext uri="{FF2B5EF4-FFF2-40B4-BE49-F238E27FC236}">
                <a16:creationId xmlns:a16="http://schemas.microsoft.com/office/drawing/2014/main" id="{1B06C09E-72C2-F2F6-4E17-CC26D0E7D819}"/>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466C481C-4252-FEBB-27CA-80AEB06214D6}"/>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9A6DE9F8-F9B2-CC0E-B3AB-320F0EB52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75596B31-A1F3-0BE6-7068-D03ED03A2F46}"/>
              </a:ext>
            </a:extLst>
          </p:cNvPr>
          <p:cNvGrpSpPr/>
          <p:nvPr/>
        </p:nvGrpSpPr>
        <p:grpSpPr>
          <a:xfrm>
            <a:off x="9014286" y="7409972"/>
            <a:ext cx="3341529" cy="1159122"/>
            <a:chOff x="4372946" y="13378675"/>
            <a:chExt cx="3341529" cy="1159122"/>
          </a:xfrm>
        </p:grpSpPr>
        <p:sp>
          <p:nvSpPr>
            <p:cNvPr id="162" name="Text Box 135">
              <a:extLst>
                <a:ext uri="{FF2B5EF4-FFF2-40B4-BE49-F238E27FC236}">
                  <a16:creationId xmlns:a16="http://schemas.microsoft.com/office/drawing/2014/main" id="{C2900C0F-40E6-0DC5-9A2E-975A66D5CC8C}"/>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B1AF5FB9-88E0-DF1E-4563-B1D438D38B8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B6852C7B-8B5D-AD1F-7D3A-30C274EDA538}"/>
              </a:ext>
            </a:extLst>
          </p:cNvPr>
          <p:cNvGrpSpPr/>
          <p:nvPr/>
        </p:nvGrpSpPr>
        <p:grpSpPr>
          <a:xfrm>
            <a:off x="589838" y="9454756"/>
            <a:ext cx="5885440" cy="1905000"/>
            <a:chOff x="756628" y="16944280"/>
            <a:chExt cx="5885440" cy="1905000"/>
          </a:xfrm>
        </p:grpSpPr>
        <p:sp>
          <p:nvSpPr>
            <p:cNvPr id="127" name="Text Box 131">
              <a:extLst>
                <a:ext uri="{FF2B5EF4-FFF2-40B4-BE49-F238E27FC236}">
                  <a16:creationId xmlns:a16="http://schemas.microsoft.com/office/drawing/2014/main" id="{4769A27C-12F0-073C-A35C-9136CFD4CB3A}"/>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METHODS AND MATERIALS</a:t>
              </a:r>
            </a:p>
          </p:txBody>
        </p:sp>
        <p:pic>
          <p:nvPicPr>
            <p:cNvPr id="4098" name="Picture 2" descr="Methods Icons - Free SVG &amp; PNG Methods Images - Noun Project">
              <a:extLst>
                <a:ext uri="{FF2B5EF4-FFF2-40B4-BE49-F238E27FC236}">
                  <a16:creationId xmlns:a16="http://schemas.microsoft.com/office/drawing/2014/main" id="{7A579AF5-5234-0EB0-E0A1-60DCCB536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4942A0D-AB67-8357-9A92-56562EA8FDC4}"/>
              </a:ext>
            </a:extLst>
          </p:cNvPr>
          <p:cNvGrpSpPr/>
          <p:nvPr/>
        </p:nvGrpSpPr>
        <p:grpSpPr>
          <a:xfrm>
            <a:off x="8396814" y="20663330"/>
            <a:ext cx="4740066" cy="1232985"/>
            <a:chOff x="8662040" y="14633481"/>
            <a:chExt cx="4704545" cy="1487705"/>
          </a:xfrm>
        </p:grpSpPr>
        <p:sp>
          <p:nvSpPr>
            <p:cNvPr id="131" name="Text Box 133">
              <a:extLst>
                <a:ext uri="{FF2B5EF4-FFF2-40B4-BE49-F238E27FC236}">
                  <a16:creationId xmlns:a16="http://schemas.microsoft.com/office/drawing/2014/main" id="{A57FAA1F-629A-BAF7-2C7F-F62D59BAC312}"/>
                </a:ext>
              </a:extLst>
            </p:cNvPr>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0C4C871E-8507-CCF0-2379-9AEFCF32D75B}"/>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A1AA051-83AB-0EDD-E682-CAF7560468BD}"/>
              </a:ext>
            </a:extLst>
          </p:cNvPr>
          <p:cNvGrpSpPr/>
          <p:nvPr/>
        </p:nvGrpSpPr>
        <p:grpSpPr>
          <a:xfrm>
            <a:off x="1186392" y="27721226"/>
            <a:ext cx="4652699" cy="1164542"/>
            <a:chOff x="974750" y="27978610"/>
            <a:chExt cx="4652699" cy="1164542"/>
          </a:xfrm>
        </p:grpSpPr>
        <p:sp>
          <p:nvSpPr>
            <p:cNvPr id="132" name="Text Box 136">
              <a:extLst>
                <a:ext uri="{FF2B5EF4-FFF2-40B4-BE49-F238E27FC236}">
                  <a16:creationId xmlns:a16="http://schemas.microsoft.com/office/drawing/2014/main" id="{1BE13E5C-395B-32DD-05FC-4C83823F69C9}"/>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Published result</a:t>
              </a:r>
            </a:p>
          </p:txBody>
        </p:sp>
        <p:pic>
          <p:nvPicPr>
            <p:cNvPr id="167" name="Picture 10" descr="Result - Free files and folders icons">
              <a:extLst>
                <a:ext uri="{FF2B5EF4-FFF2-40B4-BE49-F238E27FC236}">
                  <a16:creationId xmlns:a16="http://schemas.microsoft.com/office/drawing/2014/main" id="{94096A0F-E1B0-F216-1307-E057135B1B3A}"/>
                </a:ext>
              </a:extLst>
            </p:cNvPr>
            <p:cNvPicPr>
              <a:picLocks noChangeAspect="1" noChangeArrowheads="1"/>
            </p:cNvPicPr>
            <p:nvPr/>
          </p:nvPicPr>
          <p:blipFill>
            <a:blip r:embed="rId7"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FF0D1C7E-D605-3335-9E41-4997C017A3BB}"/>
              </a:ext>
            </a:extLst>
          </p:cNvPr>
          <p:cNvSpPr/>
          <p:nvPr/>
        </p:nvSpPr>
        <p:spPr>
          <a:xfrm>
            <a:off x="983919" y="2790263"/>
            <a:ext cx="5667318" cy="618630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In this paper, a secure exam proctoring assistant ‘EMTIHAN’ (which means exam in Arabic/Persian Urdu/Turkish languages) is developed to address concerns related to online exams for handwritten topics by allowing students to submit their answers online securely via their mobile devices. This system is designed with an aim to lessen the student’s burden of exam submission by offering portable hardware and easy-to-use cloud infrastructure. The main contribution of this research is to design an innovative system for online examination (in remote or distance learning scenarios) and using mixed methods i.e. both quantitative and qualitative data collection and analysis to verify its performance. The comparative results regarding submission time and security features have proven the efficacy of EMTIHAN against manual submission with participants across 5 countries using purposive sampling and currently available solutions e.g. </a:t>
            </a:r>
            <a:r>
              <a:rPr lang="en-US" dirty="0" err="1">
                <a:latin typeface="Times New Roman" panose="02020603050405020304" pitchFamily="18" charset="0"/>
                <a:cs typeface="Times New Roman" panose="02020603050405020304" pitchFamily="18" charset="0"/>
              </a:rPr>
              <a:t>Chaoxing</a:t>
            </a:r>
            <a:r>
              <a:rPr lang="en-US" dirty="0">
                <a:latin typeface="Times New Roman" panose="02020603050405020304" pitchFamily="18" charset="0"/>
                <a:cs typeface="Times New Roman" panose="02020603050405020304" pitchFamily="18" charset="0"/>
              </a:rPr>
              <a:t> MOOC and Google Classroom with 94.5% student satisfaction rate. Furthermore, app scan quality is measured using structural similarity index measure comparing with popular </a:t>
            </a:r>
            <a:r>
              <a:rPr lang="en-US" dirty="0" err="1">
                <a:latin typeface="Times New Roman" panose="02020603050405020304" pitchFamily="18" charset="0"/>
                <a:cs typeface="Times New Roman" panose="02020603050405020304" pitchFamily="18" charset="0"/>
              </a:rPr>
              <a:t>CamScanner</a:t>
            </a:r>
            <a:r>
              <a:rPr lang="en-US" dirty="0">
                <a:latin typeface="Times New Roman" panose="02020603050405020304" pitchFamily="18" charset="0"/>
                <a:cs typeface="Times New Roman" panose="02020603050405020304" pitchFamily="18" charset="0"/>
              </a:rPr>
              <a:t> app showing better quality despite image compression.</a:t>
            </a:r>
          </a:p>
        </p:txBody>
      </p:sp>
      <p:sp>
        <p:nvSpPr>
          <p:cNvPr id="4" name="Rectangle 3">
            <a:extLst>
              <a:ext uri="{FF2B5EF4-FFF2-40B4-BE49-F238E27FC236}">
                <a16:creationId xmlns:a16="http://schemas.microsoft.com/office/drawing/2014/main" id="{9A466CC9-1C68-C70A-7E09-89479365B803}"/>
              </a:ext>
            </a:extLst>
          </p:cNvPr>
          <p:cNvSpPr/>
          <p:nvPr/>
        </p:nvSpPr>
        <p:spPr>
          <a:xfrm>
            <a:off x="7847635" y="3171401"/>
            <a:ext cx="5984089" cy="3970318"/>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COVID-19 pandemic disrupted education globally, leading to the rapid adoption of online learning and exam systems. However, online exams face challenges such as security, time management, and digital literacy, especially for science and engineering courses requiring handwritten assessments. Existing systems primarily support MCQs and short answers but lack robust solutions for secure, handwritten submissions. EMTIHAN, a proposed framework, addresses these gaps by ensuring information preservation, high-quality data transfer, and secure proctoring using IoT, blockchain, and 5G/6G technologies. Unlike previous systems, EMTIHAN facilitates handwritten exam uploads in real-time and enhances security with multi-factor authentication and AI-driven monitoring.</a:t>
            </a:r>
          </a:p>
        </p:txBody>
      </p:sp>
      <p:sp>
        <p:nvSpPr>
          <p:cNvPr id="22" name="Rectangle 21">
            <a:extLst>
              <a:ext uri="{FF2B5EF4-FFF2-40B4-BE49-F238E27FC236}">
                <a16:creationId xmlns:a16="http://schemas.microsoft.com/office/drawing/2014/main" id="{1D041DA5-A25E-1C17-2B3F-BE102055DC72}"/>
              </a:ext>
            </a:extLst>
          </p:cNvPr>
          <p:cNvSpPr/>
          <p:nvPr/>
        </p:nvSpPr>
        <p:spPr>
          <a:xfrm>
            <a:off x="993317" y="11561936"/>
            <a:ext cx="5698863" cy="507831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methodology of the EMTIHAN system involves two main components: hardware and software, working together to digitize and manage handwritten exam submissions. Teachers interact with a web-based platform to upload exam papers, set time limits, generate QR codes for student submissions, and track exam progress. The mobile app, used by students, allows them to scan their handwritten exam papers, convert them into PDFs, and upload them using QR codes. The system utilizes Raspberry Pi for hosting, a wireless router for connectivity, and an Android smartphone for the app. The software includes a PHP-based web portal for teacher management, while the mobile app is built using Android SDK and Kotlin to facilitate scanning and submission. The system ensures smooth data handling with session management, user authentication, and storage, while employing image processing techniques like cropping, rotating, and applying filters to enhance scanned documents before uploading them to the server.</a:t>
            </a:r>
          </a:p>
        </p:txBody>
      </p:sp>
      <p:sp>
        <p:nvSpPr>
          <p:cNvPr id="25" name="Rectangle 24">
            <a:extLst>
              <a:ext uri="{FF2B5EF4-FFF2-40B4-BE49-F238E27FC236}">
                <a16:creationId xmlns:a16="http://schemas.microsoft.com/office/drawing/2014/main" id="{60BAD25A-5921-DD0C-9AB1-EE190C7FD2A9}"/>
              </a:ext>
            </a:extLst>
          </p:cNvPr>
          <p:cNvSpPr/>
          <p:nvPr/>
        </p:nvSpPr>
        <p:spPr>
          <a:xfrm>
            <a:off x="7748620" y="10774972"/>
            <a:ext cx="5806537" cy="2862322"/>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EMTIHAN testing involved a multi-step evaluation of the app's performance, quality, and usability. Test Set 1 analyzed the time from app installation to paper submission, showing that EMTIHAN allowed students to submit a five-page paper in 3.14 minutes, nearly twice as fast as the manual method, which took about 6 minutes. Test Set 2 compared manual submission, where students converted images to PDF and submitted via WeChat. EMTIHAN was significantly faster, averaging 3.14 minutes, compared to 6 minutes for the manual method.</a:t>
            </a:r>
          </a:p>
        </p:txBody>
      </p:sp>
      <p:sp>
        <p:nvSpPr>
          <p:cNvPr id="26" name="Rectangle 25">
            <a:extLst>
              <a:ext uri="{FF2B5EF4-FFF2-40B4-BE49-F238E27FC236}">
                <a16:creationId xmlns:a16="http://schemas.microsoft.com/office/drawing/2014/main" id="{4B8C0C2C-DFBA-BB95-9B06-7A68BE134DE7}"/>
              </a:ext>
            </a:extLst>
          </p:cNvPr>
          <p:cNvSpPr/>
          <p:nvPr/>
        </p:nvSpPr>
        <p:spPr>
          <a:xfrm>
            <a:off x="7822800" y="22268089"/>
            <a:ext cx="5939099"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This work addresses challenges in online handwritten exams and proposes the EMTIHAN proctored exam system, designed to overcome these issues. EMTIHAN utilizes a Raspberry Pi 3B+ for portability and integrates features like handwriting support, automatic PDF conversion, encryption, and secure file handling. It offers smooth global accessibility, mobile compatibility, and multiple language support, with easy integration into existing systems. Compared to traditional manual submission, EMTIHAN significantly reduces submission time and improves image quality. The system is also more effective than other solutions like </a:t>
            </a:r>
            <a:r>
              <a:rPr lang="en-US" dirty="0" err="1">
                <a:latin typeface="Times New Roman" panose="02020603050405020304" pitchFamily="18" charset="0"/>
                <a:cs typeface="Times New Roman" panose="02020603050405020304" pitchFamily="18" charset="0"/>
              </a:rPr>
              <a:t>Chaoxing</a:t>
            </a:r>
            <a:r>
              <a:rPr lang="en-US" dirty="0">
                <a:latin typeface="Times New Roman" panose="02020603050405020304" pitchFamily="18" charset="0"/>
                <a:cs typeface="Times New Roman" panose="02020603050405020304" pitchFamily="18" charset="0"/>
              </a:rPr>
              <a:t> MOOC and GCR, with a 94.5% popularity rating. Future work includes optimizing image scanning with OCR, improving LaTeX conversion, and expanding device compatibility to reduce limitations such as the need for a stable internet connection and specific hardware requirements.</a:t>
            </a:r>
          </a:p>
        </p:txBody>
      </p:sp>
      <p:pic>
        <p:nvPicPr>
          <p:cNvPr id="52" name="Picture 51">
            <a:extLst>
              <a:ext uri="{FF2B5EF4-FFF2-40B4-BE49-F238E27FC236}">
                <a16:creationId xmlns:a16="http://schemas.microsoft.com/office/drawing/2014/main" id="{7F5119EB-8E7D-2522-181F-F7D0FB3B0A0B}"/>
              </a:ext>
            </a:extLst>
          </p:cNvPr>
          <p:cNvPicPr>
            <a:picLocks noChangeAspect="1"/>
          </p:cNvPicPr>
          <p:nvPr/>
        </p:nvPicPr>
        <p:blipFill>
          <a:blip r:embed="rId8"/>
          <a:stretch>
            <a:fillRect/>
          </a:stretch>
        </p:blipFill>
        <p:spPr>
          <a:xfrm>
            <a:off x="12904026" y="30893761"/>
            <a:ext cx="1163498" cy="1190245"/>
          </a:xfrm>
          <a:prstGeom prst="rect">
            <a:avLst/>
          </a:prstGeom>
        </p:spPr>
      </p:pic>
      <p:pic>
        <p:nvPicPr>
          <p:cNvPr id="6" name="Picture 5">
            <a:extLst>
              <a:ext uri="{FF2B5EF4-FFF2-40B4-BE49-F238E27FC236}">
                <a16:creationId xmlns:a16="http://schemas.microsoft.com/office/drawing/2014/main" id="{1B23442D-A74E-07CE-6493-EB0F47EE1FBA}"/>
              </a:ext>
            </a:extLst>
          </p:cNvPr>
          <p:cNvPicPr>
            <a:picLocks noChangeAspect="1"/>
          </p:cNvPicPr>
          <p:nvPr/>
        </p:nvPicPr>
        <p:blipFill>
          <a:blip r:embed="rId9"/>
          <a:stretch>
            <a:fillRect/>
          </a:stretch>
        </p:blipFill>
        <p:spPr>
          <a:xfrm>
            <a:off x="1619641" y="16732677"/>
            <a:ext cx="4384584" cy="2646551"/>
          </a:xfrm>
          <a:prstGeom prst="rect">
            <a:avLst/>
          </a:prstGeom>
        </p:spPr>
      </p:pic>
      <p:pic>
        <p:nvPicPr>
          <p:cNvPr id="9" name="Picture 8">
            <a:extLst>
              <a:ext uri="{FF2B5EF4-FFF2-40B4-BE49-F238E27FC236}">
                <a16:creationId xmlns:a16="http://schemas.microsoft.com/office/drawing/2014/main" id="{31F754E7-78E8-691A-1C29-5A62B278129B}"/>
              </a:ext>
            </a:extLst>
          </p:cNvPr>
          <p:cNvPicPr>
            <a:picLocks noChangeAspect="1"/>
          </p:cNvPicPr>
          <p:nvPr/>
        </p:nvPicPr>
        <p:blipFill>
          <a:blip r:embed="rId10"/>
          <a:stretch>
            <a:fillRect/>
          </a:stretch>
        </p:blipFill>
        <p:spPr>
          <a:xfrm>
            <a:off x="906892" y="22951440"/>
            <a:ext cx="2824552" cy="4175514"/>
          </a:xfrm>
          <a:prstGeom prst="rect">
            <a:avLst/>
          </a:prstGeom>
        </p:spPr>
      </p:pic>
      <p:pic>
        <p:nvPicPr>
          <p:cNvPr id="14" name="Picture 13">
            <a:extLst>
              <a:ext uri="{FF2B5EF4-FFF2-40B4-BE49-F238E27FC236}">
                <a16:creationId xmlns:a16="http://schemas.microsoft.com/office/drawing/2014/main" id="{0DDB6C02-95C6-68F0-8F61-AD670B850E16}"/>
              </a:ext>
            </a:extLst>
          </p:cNvPr>
          <p:cNvPicPr>
            <a:picLocks noChangeAspect="1"/>
          </p:cNvPicPr>
          <p:nvPr/>
        </p:nvPicPr>
        <p:blipFill>
          <a:blip r:embed="rId11"/>
          <a:stretch>
            <a:fillRect/>
          </a:stretch>
        </p:blipFill>
        <p:spPr>
          <a:xfrm>
            <a:off x="4063043" y="22951440"/>
            <a:ext cx="2681840" cy="4175514"/>
          </a:xfrm>
          <a:prstGeom prst="rect">
            <a:avLst/>
          </a:prstGeom>
        </p:spPr>
      </p:pic>
      <p:sp>
        <p:nvSpPr>
          <p:cNvPr id="15" name="TextBox 14">
            <a:extLst>
              <a:ext uri="{FF2B5EF4-FFF2-40B4-BE49-F238E27FC236}">
                <a16:creationId xmlns:a16="http://schemas.microsoft.com/office/drawing/2014/main" id="{7D62ADCD-2498-C34E-F788-2A9E0420A21A}"/>
              </a:ext>
            </a:extLst>
          </p:cNvPr>
          <p:cNvSpPr txBox="1"/>
          <p:nvPr/>
        </p:nvSpPr>
        <p:spPr>
          <a:xfrm>
            <a:off x="993317" y="19531250"/>
            <a:ext cx="5481961" cy="286232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app employs a custom image enhancement filter using OpenCV, grayscale conversion, and color handling to improve visibility and accuracy. It integrates file processing utilities, including PDF creation, and an upload service supporting features like concurrent uploads, retry mechanisms, notifications, and progress tracking. The system operates on a client-server architecture, ensuring scalability and efficiency with asynchronous task processing and background optimization for reliable performance.</a:t>
            </a:r>
          </a:p>
        </p:txBody>
      </p:sp>
      <p:pic>
        <p:nvPicPr>
          <p:cNvPr id="19" name="Picture 18">
            <a:extLst>
              <a:ext uri="{FF2B5EF4-FFF2-40B4-BE49-F238E27FC236}">
                <a16:creationId xmlns:a16="http://schemas.microsoft.com/office/drawing/2014/main" id="{6E7761A4-F88F-61A3-D716-B3822FC76724}"/>
              </a:ext>
            </a:extLst>
          </p:cNvPr>
          <p:cNvPicPr>
            <a:picLocks noChangeAspect="1"/>
          </p:cNvPicPr>
          <p:nvPr/>
        </p:nvPicPr>
        <p:blipFill>
          <a:blip r:embed="rId12"/>
          <a:stretch>
            <a:fillRect/>
          </a:stretch>
        </p:blipFill>
        <p:spPr>
          <a:xfrm>
            <a:off x="8099142" y="8807452"/>
            <a:ext cx="5299891" cy="1931587"/>
          </a:xfrm>
          <a:prstGeom prst="rect">
            <a:avLst/>
          </a:prstGeom>
        </p:spPr>
      </p:pic>
      <p:pic>
        <p:nvPicPr>
          <p:cNvPr id="24" name="Picture 23">
            <a:extLst>
              <a:ext uri="{FF2B5EF4-FFF2-40B4-BE49-F238E27FC236}">
                <a16:creationId xmlns:a16="http://schemas.microsoft.com/office/drawing/2014/main" id="{C8F4F7D7-B61A-4329-14C4-06455BFA8155}"/>
              </a:ext>
            </a:extLst>
          </p:cNvPr>
          <p:cNvPicPr>
            <a:picLocks noChangeAspect="1"/>
          </p:cNvPicPr>
          <p:nvPr/>
        </p:nvPicPr>
        <p:blipFill>
          <a:blip r:embed="rId13"/>
          <a:stretch>
            <a:fillRect/>
          </a:stretch>
        </p:blipFill>
        <p:spPr>
          <a:xfrm>
            <a:off x="7853846" y="13587476"/>
            <a:ext cx="5777577" cy="1882090"/>
          </a:xfrm>
          <a:prstGeom prst="rect">
            <a:avLst/>
          </a:prstGeom>
        </p:spPr>
      </p:pic>
      <p:pic>
        <p:nvPicPr>
          <p:cNvPr id="29" name="Picture 28">
            <a:extLst>
              <a:ext uri="{FF2B5EF4-FFF2-40B4-BE49-F238E27FC236}">
                <a16:creationId xmlns:a16="http://schemas.microsoft.com/office/drawing/2014/main" id="{BC825389-D362-A830-AC47-BC5B16A9B385}"/>
              </a:ext>
            </a:extLst>
          </p:cNvPr>
          <p:cNvPicPr>
            <a:picLocks noChangeAspect="1"/>
          </p:cNvPicPr>
          <p:nvPr/>
        </p:nvPicPr>
        <p:blipFill>
          <a:blip r:embed="rId14"/>
          <a:stretch>
            <a:fillRect/>
          </a:stretch>
        </p:blipFill>
        <p:spPr>
          <a:xfrm>
            <a:off x="8962951" y="17627968"/>
            <a:ext cx="3546146" cy="2907224"/>
          </a:xfrm>
          <a:prstGeom prst="rect">
            <a:avLst/>
          </a:prstGeom>
        </p:spPr>
      </p:pic>
      <p:sp>
        <p:nvSpPr>
          <p:cNvPr id="38" name="TextBox 37">
            <a:extLst>
              <a:ext uri="{FF2B5EF4-FFF2-40B4-BE49-F238E27FC236}">
                <a16:creationId xmlns:a16="http://schemas.microsoft.com/office/drawing/2014/main" id="{DA254B00-501B-9258-A570-C48189D2D532}"/>
              </a:ext>
            </a:extLst>
          </p:cNvPr>
          <p:cNvSpPr txBox="1"/>
          <p:nvPr/>
        </p:nvSpPr>
        <p:spPr>
          <a:xfrm>
            <a:off x="7748620" y="15535215"/>
            <a:ext cx="6264273"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Test Set 3 assessed image quality, comparing EMTIHAN with </a:t>
            </a:r>
            <a:r>
              <a:rPr lang="en-US" dirty="0" err="1">
                <a:latin typeface="Times New Roman" panose="02020603050405020304" pitchFamily="18" charset="0"/>
                <a:cs typeface="Times New Roman" panose="02020603050405020304" pitchFamily="18" charset="0"/>
              </a:rPr>
              <a:t>CamScanner</a:t>
            </a:r>
            <a:r>
              <a:rPr lang="en-US" dirty="0">
                <a:latin typeface="Times New Roman" panose="02020603050405020304" pitchFamily="18" charset="0"/>
                <a:cs typeface="Times New Roman" panose="02020603050405020304" pitchFamily="18" charset="0"/>
              </a:rPr>
              <a:t>, a popular text-to-PDF app. Test Set 4 demonstrated EMTIHAN's ability to handle submissions from students in various countries without data corruption, with only a 2-minute delay. Finally, Test Set 5 showed that EMTIHAN significantly reduced submission time compared to manual methods, improving efficiency without affecting submission accuracy.</a:t>
            </a:r>
          </a:p>
        </p:txBody>
      </p:sp>
      <p:pic>
        <p:nvPicPr>
          <p:cNvPr id="42" name="Picture 41" descr="A qr code with stars&#10;&#10;Description automatically generated">
            <a:extLst>
              <a:ext uri="{FF2B5EF4-FFF2-40B4-BE49-F238E27FC236}">
                <a16:creationId xmlns:a16="http://schemas.microsoft.com/office/drawing/2014/main" id="{1188F80D-3D8B-5487-C5C2-C509B86613A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674178" y="28684554"/>
            <a:ext cx="2209515" cy="2023648"/>
          </a:xfrm>
          <a:prstGeom prst="rect">
            <a:avLst/>
          </a:prstGeom>
        </p:spPr>
      </p:pic>
      <p:pic>
        <p:nvPicPr>
          <p:cNvPr id="45" name="Picture 44" descr="A close-up of a certificate&#10;&#10;Description automatically generated">
            <a:extLst>
              <a:ext uri="{FF2B5EF4-FFF2-40B4-BE49-F238E27FC236}">
                <a16:creationId xmlns:a16="http://schemas.microsoft.com/office/drawing/2014/main" id="{C44FA3C4-486A-71A5-CBF8-37755DF0546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49035" y="27420073"/>
            <a:ext cx="2131464" cy="2931390"/>
          </a:xfrm>
          <a:prstGeom prst="rect">
            <a:avLst/>
          </a:prstGeom>
        </p:spPr>
      </p:pic>
    </p:spTree>
    <p:extLst>
      <p:ext uri="{BB962C8B-B14F-4D97-AF65-F5344CB8AC3E}">
        <p14:creationId xmlns:p14="http://schemas.microsoft.com/office/powerpoint/2010/main" val="11393193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M2MzM4MzYyMTM3ZjEzNTQ1ODMyYTFhZWVmNjMxZj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1725</Words>
  <Application>Microsoft Office PowerPoint</Application>
  <PresentationFormat>Custom</PresentationFormat>
  <Paragraphs>40</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Calibri Light</vt:lpstr>
      <vt:lpstr>Impact</vt:lpstr>
      <vt:lpstr>Times New Roman</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Atanu Roy</cp:lastModifiedBy>
  <cp:revision>96</cp:revision>
  <dcterms:created xsi:type="dcterms:W3CDTF">2017-09-27T09:57:00Z</dcterms:created>
  <dcterms:modified xsi:type="dcterms:W3CDTF">2025-02-03T05:30:07Z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MSIP_Label_defa4170-0d19-0005-0004-bc88714345d2_Enabled">
    <vt:lpwstr>true</vt:lpwstr>
  </property>
  <property fmtid="{D5CDD505-2E9C-101B-9397-08002B2CF9AE}" pid="4" name="MSIP_Label_defa4170-0d19-0005-0004-bc88714345d2_SetDate">
    <vt:lpwstr>2024-08-02T00:57:40Z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d93996ad-8164-4d5e-a313-d306eb0094f3</vt:lpwstr>
  </property>
  <property fmtid="{D5CDD505-2E9C-101B-9397-08002B2CF9AE}" pid="8" name="MSIP_Label_defa4170-0d19-0005-0004-bc88714345d2_ActionId">
    <vt:lpwstr>3b6e642a-d0c6-4e9a-b561-1beda3413430</vt:lpwstr>
  </property>
  <property fmtid="{D5CDD505-2E9C-101B-9397-08002B2CF9AE}" pid="9" name="MSIP_Label_defa4170-0d19-0005-0004-bc88714345d2_ContentBits">
    <vt:lpwstr>0</vt:lpwstr>
  </property>
  <property fmtid="{D5CDD505-2E9C-101B-9397-08002B2CF9AE}" pid="10" name="ICV">
    <vt:lpwstr>4FDA5323918343D79938CCD60D6A5D69_12</vt:lpwstr>
  </property>
</Properties>
</file>